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4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19"/>
  </p:notesMasterIdLst>
  <p:handoutMasterIdLst>
    <p:handoutMasterId r:id="rId20"/>
  </p:handoutMasterIdLst>
  <p:sldIdLst>
    <p:sldId id="401" r:id="rId3"/>
    <p:sldId id="403" r:id="rId4"/>
    <p:sldId id="259" r:id="rId5"/>
    <p:sldId id="463" r:id="rId6"/>
    <p:sldId id="416" r:id="rId7"/>
    <p:sldId id="532" r:id="rId8"/>
    <p:sldId id="466" r:id="rId9"/>
    <p:sldId id="524" r:id="rId10"/>
    <p:sldId id="533" r:id="rId11"/>
    <p:sldId id="527" r:id="rId12"/>
    <p:sldId id="529" r:id="rId13"/>
    <p:sldId id="531" r:id="rId14"/>
    <p:sldId id="409" r:id="rId15"/>
    <p:sldId id="451" r:id="rId16"/>
    <p:sldId id="419" r:id="rId17"/>
    <p:sldId id="462" r:id="rId18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商务蓝" id="{7E0AB7CC-59B0-4849-AB92-9FEB09BDA1B6}">
          <p14:sldIdLst>
            <p14:sldId id="401"/>
            <p14:sldId id="403"/>
            <p14:sldId id="259"/>
            <p14:sldId id="463"/>
            <p14:sldId id="416"/>
            <p14:sldId id="532"/>
            <p14:sldId id="466"/>
            <p14:sldId id="524"/>
            <p14:sldId id="533"/>
            <p14:sldId id="527"/>
            <p14:sldId id="529"/>
            <p14:sldId id="531"/>
            <p14:sldId id="409"/>
            <p14:sldId id="451"/>
            <p14:sldId id="419"/>
            <p14:sldId id="4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65">
          <p15:clr>
            <a:srgbClr val="A4A3A4"/>
          </p15:clr>
        </p15:guide>
        <p15:guide id="6" orient="horz" pos="4247">
          <p15:clr>
            <a:srgbClr val="A4A3A4"/>
          </p15:clr>
        </p15:guide>
        <p15:guide id="7" orient="horz" pos="3748">
          <p15:clr>
            <a:srgbClr val="A4A3A4"/>
          </p15:clr>
        </p15:guide>
        <p15:guide id="8" pos="7333">
          <p15:clr>
            <a:srgbClr val="A4A3A4"/>
          </p15:clr>
        </p15:guide>
        <p15:guide id="9" pos="347">
          <p15:clr>
            <a:srgbClr val="A4A3A4"/>
          </p15:clr>
        </p15:guide>
        <p15:guide id="10" pos="3840">
          <p15:clr>
            <a:srgbClr val="A4A3A4"/>
          </p15:clr>
        </p15:guide>
        <p15:guide id="11" pos="3749">
          <p15:clr>
            <a:srgbClr val="A4A3A4"/>
          </p15:clr>
        </p15:guide>
        <p15:guide id="12" pos="39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orient="horz" pos="476">
          <p15:clr>
            <a:srgbClr val="A4A3A4"/>
          </p15:clr>
        </p15:guide>
        <p15:guide id="3" orient="horz" pos="5465">
          <p15:clr>
            <a:srgbClr val="A4A3A4"/>
          </p15:clr>
        </p15:guide>
        <p15:guide id="4" orient="horz" pos="5759">
          <p15:clr>
            <a:srgbClr val="A4A3A4"/>
          </p15:clr>
        </p15:guide>
        <p15:guide id="5" orient="horz" pos="5511">
          <p15:clr>
            <a:srgbClr val="A4A3A4"/>
          </p15:clr>
        </p15:guide>
        <p15:guide id="6" orient="horz" pos="5692">
          <p15:clr>
            <a:srgbClr val="A4A3A4"/>
          </p15:clr>
        </p15:guide>
        <p15:guide id="7" pos="3974">
          <p15:clr>
            <a:srgbClr val="A4A3A4"/>
          </p15:clr>
        </p15:guide>
        <p15:guide id="8" pos="3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6C6CC"/>
    <a:srgbClr val="0766B3"/>
    <a:srgbClr val="F92D3E"/>
    <a:srgbClr val="242D3C"/>
    <a:srgbClr val="FFD85C"/>
    <a:srgbClr val="FFBA32"/>
    <a:srgbClr val="E45327"/>
    <a:srgbClr val="FF6600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86461" autoAdjust="0"/>
  </p:normalViewPr>
  <p:slideViewPr>
    <p:cSldViewPr showGuides="1">
      <p:cViewPr varScale="1">
        <p:scale>
          <a:sx n="58" d="100"/>
          <a:sy n="58" d="100"/>
        </p:scale>
        <p:origin x="844" y="44"/>
      </p:cViewPr>
      <p:guideLst>
        <p:guide orient="horz" pos="164"/>
        <p:guide orient="horz" pos="618"/>
        <p:guide orient="horz" pos="754"/>
        <p:guide orient="horz" pos="3974"/>
        <p:guide orient="horz" pos="4065"/>
        <p:guide orient="horz" pos="4247"/>
        <p:guide orient="horz" pos="3748"/>
        <p:guide pos="7333"/>
        <p:guide pos="347"/>
        <p:guide pos="3840"/>
        <p:guide pos="3749"/>
        <p:guide pos="3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4212" y="606"/>
      </p:cViewPr>
      <p:guideLst>
        <p:guide orient="horz" pos="2880"/>
        <p:guide orient="horz" pos="476"/>
        <p:guide orient="horz" pos="5465"/>
        <p:guide orient="horz" pos="5759"/>
        <p:guide orient="horz" pos="5511"/>
        <p:guide orient="horz" pos="5692"/>
        <p:guide pos="3974"/>
        <p:guide pos="3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2F57-75DA-40E8-B722-DBA99CD7F71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843AC0B-B9AE-4D7D-B3FA-1EA3906C3FBD}">
      <dgm:prSet phldrT="[文本]" custT="1"/>
      <dgm:spPr/>
      <dgm:t>
        <a:bodyPr/>
        <a:lstStyle/>
        <a:p>
          <a:r>
            <a:rPr lang="zh-CN" altLang="en-US" sz="2000" dirty="0"/>
            <a:t>指纹采集</a:t>
          </a:r>
        </a:p>
      </dgm:t>
    </dgm:pt>
    <dgm:pt modelId="{54EA2CF4-E996-416D-A617-33A92AD4C14E}" type="parTrans" cxnId="{12835E0C-853C-48D0-8325-66949C44D559}">
      <dgm:prSet/>
      <dgm:spPr/>
      <dgm:t>
        <a:bodyPr/>
        <a:lstStyle/>
        <a:p>
          <a:endParaRPr lang="zh-CN" altLang="en-US"/>
        </a:p>
      </dgm:t>
    </dgm:pt>
    <dgm:pt modelId="{50ACC77E-98D8-4E48-9A80-72479A9830E2}" type="sibTrans" cxnId="{12835E0C-853C-48D0-8325-66949C44D559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552DE424-E130-4AB6-B227-187196A74E23}">
      <dgm:prSet phldrT="[文本]" custT="1"/>
      <dgm:spPr/>
      <dgm:t>
        <a:bodyPr/>
        <a:lstStyle/>
        <a:p>
          <a:r>
            <a:rPr lang="zh-CN" altLang="en-US" sz="2000" dirty="0"/>
            <a:t>指纹图像处理</a:t>
          </a:r>
        </a:p>
      </dgm:t>
    </dgm:pt>
    <dgm:pt modelId="{D5585410-6076-49BF-B292-CF556D945BE9}" type="parTrans" cxnId="{5F4A1EE5-02C8-4A49-9524-1E8504166C05}">
      <dgm:prSet/>
      <dgm:spPr/>
      <dgm:t>
        <a:bodyPr/>
        <a:lstStyle/>
        <a:p>
          <a:endParaRPr lang="zh-CN" altLang="en-US"/>
        </a:p>
      </dgm:t>
    </dgm:pt>
    <dgm:pt modelId="{9FBD7567-1436-40BD-9B0D-5D4A9EEEFAED}" type="sibTrans" cxnId="{5F4A1EE5-02C8-4A49-9524-1E8504166C05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63B415CF-1913-46CC-81B4-877829F6E729}" type="pres">
      <dgm:prSet presAssocID="{A7392F57-75DA-40E8-B722-DBA99CD7F712}" presName="Name0" presStyleCnt="0">
        <dgm:presLayoutVars>
          <dgm:dir/>
          <dgm:resizeHandles val="exact"/>
        </dgm:presLayoutVars>
      </dgm:prSet>
      <dgm:spPr/>
    </dgm:pt>
    <dgm:pt modelId="{1775E0DE-FAAE-4E78-908B-C5A66112DD51}" type="pres">
      <dgm:prSet presAssocID="{D843AC0B-B9AE-4D7D-B3FA-1EA3906C3FBD}" presName="node" presStyleLbl="node1" presStyleIdx="0" presStyleCnt="2">
        <dgm:presLayoutVars>
          <dgm:bulletEnabled val="1"/>
        </dgm:presLayoutVars>
      </dgm:prSet>
      <dgm:spPr/>
    </dgm:pt>
    <dgm:pt modelId="{205CF72A-7F34-4506-99FA-FB986E4AA440}" type="pres">
      <dgm:prSet presAssocID="{50ACC77E-98D8-4E48-9A80-72479A9830E2}" presName="sibTrans" presStyleLbl="sibTrans2D1" presStyleIdx="0" presStyleCnt="1"/>
      <dgm:spPr/>
    </dgm:pt>
    <dgm:pt modelId="{70590C73-6139-41E5-AC13-65B0696E0067}" type="pres">
      <dgm:prSet presAssocID="{50ACC77E-98D8-4E48-9A80-72479A9830E2}" presName="connectorText" presStyleLbl="sibTrans2D1" presStyleIdx="0" presStyleCnt="1"/>
      <dgm:spPr/>
    </dgm:pt>
    <dgm:pt modelId="{9585CF02-0304-4354-BE9C-A45E4C14E1D9}" type="pres">
      <dgm:prSet presAssocID="{552DE424-E130-4AB6-B227-187196A74E23}" presName="node" presStyleLbl="node1" presStyleIdx="1" presStyleCnt="2" custScaleX="125079" custLinFactNeighborX="4608" custLinFactNeighborY="4136">
        <dgm:presLayoutVars>
          <dgm:bulletEnabled val="1"/>
        </dgm:presLayoutVars>
      </dgm:prSet>
      <dgm:spPr/>
    </dgm:pt>
  </dgm:ptLst>
  <dgm:cxnLst>
    <dgm:cxn modelId="{E262D008-87F5-4285-853F-0EE5CCFB2DCD}" type="presOf" srcId="{50ACC77E-98D8-4E48-9A80-72479A9830E2}" destId="{70590C73-6139-41E5-AC13-65B0696E0067}" srcOrd="1" destOrd="0" presId="urn:microsoft.com/office/officeart/2005/8/layout/process1"/>
    <dgm:cxn modelId="{12835E0C-853C-48D0-8325-66949C44D559}" srcId="{A7392F57-75DA-40E8-B722-DBA99CD7F712}" destId="{D843AC0B-B9AE-4D7D-B3FA-1EA3906C3FBD}" srcOrd="0" destOrd="0" parTransId="{54EA2CF4-E996-416D-A617-33A92AD4C14E}" sibTransId="{50ACC77E-98D8-4E48-9A80-72479A9830E2}"/>
    <dgm:cxn modelId="{19E5A326-9DA9-455D-AD36-EB1D3ECCD868}" type="presOf" srcId="{552DE424-E130-4AB6-B227-187196A74E23}" destId="{9585CF02-0304-4354-BE9C-A45E4C14E1D9}" srcOrd="0" destOrd="0" presId="urn:microsoft.com/office/officeart/2005/8/layout/process1"/>
    <dgm:cxn modelId="{858AF477-CC01-4163-985B-506C951E411D}" type="presOf" srcId="{A7392F57-75DA-40E8-B722-DBA99CD7F712}" destId="{63B415CF-1913-46CC-81B4-877829F6E729}" srcOrd="0" destOrd="0" presId="urn:microsoft.com/office/officeart/2005/8/layout/process1"/>
    <dgm:cxn modelId="{E34C56B8-A299-4E6C-82AD-07AE4527296A}" type="presOf" srcId="{50ACC77E-98D8-4E48-9A80-72479A9830E2}" destId="{205CF72A-7F34-4506-99FA-FB986E4AA440}" srcOrd="0" destOrd="0" presId="urn:microsoft.com/office/officeart/2005/8/layout/process1"/>
    <dgm:cxn modelId="{A5743CE4-26B7-4039-AE4A-2C6115FE4476}" type="presOf" srcId="{D843AC0B-B9AE-4D7D-B3FA-1EA3906C3FBD}" destId="{1775E0DE-FAAE-4E78-908B-C5A66112DD51}" srcOrd="0" destOrd="0" presId="urn:microsoft.com/office/officeart/2005/8/layout/process1"/>
    <dgm:cxn modelId="{5F4A1EE5-02C8-4A49-9524-1E8504166C05}" srcId="{A7392F57-75DA-40E8-B722-DBA99CD7F712}" destId="{552DE424-E130-4AB6-B227-187196A74E23}" srcOrd="1" destOrd="0" parTransId="{D5585410-6076-49BF-B292-CF556D945BE9}" sibTransId="{9FBD7567-1436-40BD-9B0D-5D4A9EEEFAED}"/>
    <dgm:cxn modelId="{3401AADE-2662-45E3-A171-EBF24EF74241}" type="presParOf" srcId="{63B415CF-1913-46CC-81B4-877829F6E729}" destId="{1775E0DE-FAAE-4E78-908B-C5A66112DD51}" srcOrd="0" destOrd="0" presId="urn:microsoft.com/office/officeart/2005/8/layout/process1"/>
    <dgm:cxn modelId="{9365A577-B0E2-4B5E-991F-C7459AAB9B0E}" type="presParOf" srcId="{63B415CF-1913-46CC-81B4-877829F6E729}" destId="{205CF72A-7F34-4506-99FA-FB986E4AA440}" srcOrd="1" destOrd="0" presId="urn:microsoft.com/office/officeart/2005/8/layout/process1"/>
    <dgm:cxn modelId="{225CB0CF-A1F2-41CE-BFA2-7CBA3D3EFF0B}" type="presParOf" srcId="{205CF72A-7F34-4506-99FA-FB986E4AA440}" destId="{70590C73-6139-41E5-AC13-65B0696E0067}" srcOrd="0" destOrd="0" presId="urn:microsoft.com/office/officeart/2005/8/layout/process1"/>
    <dgm:cxn modelId="{6B081DF5-1D53-4101-8407-09A1427ABA7E}" type="presParOf" srcId="{63B415CF-1913-46CC-81B4-877829F6E729}" destId="{9585CF02-0304-4354-BE9C-A45E4C14E1D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E119D8-D450-4834-9BE9-737785675C5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346917-F91C-4655-AB18-24F04FCB7FB6}">
      <dgm:prSet phldrT="[文本]"/>
      <dgm:spPr/>
      <dgm:t>
        <a:bodyPr/>
        <a:lstStyle/>
        <a:p>
          <a:r>
            <a:rPr lang="zh-CN" altLang="en-US" dirty="0"/>
            <a:t>实施采集</a:t>
          </a:r>
          <a:endParaRPr lang="en-US" altLang="zh-CN" dirty="0"/>
        </a:p>
        <a:p>
          <a:r>
            <a:rPr lang="zh-CN" altLang="en-US" dirty="0"/>
            <a:t>指纹图像</a:t>
          </a:r>
        </a:p>
      </dgm:t>
    </dgm:pt>
    <dgm:pt modelId="{EE0EEF90-E8B3-47AB-9AEA-03441B11C0C8}" type="parTrans" cxnId="{906D86C5-E63C-4A91-B3EE-34A071841F32}">
      <dgm:prSet/>
      <dgm:spPr/>
      <dgm:t>
        <a:bodyPr/>
        <a:lstStyle/>
        <a:p>
          <a:endParaRPr lang="zh-CN" altLang="en-US"/>
        </a:p>
      </dgm:t>
    </dgm:pt>
    <dgm:pt modelId="{A27FDB8C-9162-4EE3-A447-7AE8262BB85A}" type="sibTrans" cxnId="{906D86C5-E63C-4A91-B3EE-34A071841F32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D93F0A88-5549-4D49-86B2-659E28000127}">
      <dgm:prSet phldrT="[文本]" custT="1"/>
      <dgm:spPr/>
      <dgm:t>
        <a:bodyPr/>
        <a:lstStyle/>
        <a:p>
          <a:r>
            <a:rPr lang="zh-CN" altLang="en-US" sz="2000" dirty="0"/>
            <a:t>指纹图像处理</a:t>
          </a:r>
        </a:p>
      </dgm:t>
    </dgm:pt>
    <dgm:pt modelId="{A051FD61-A235-43A9-8DBB-00BDF07D468E}" type="parTrans" cxnId="{8676E9CB-FA17-489A-A376-C1995DFBDFA8}">
      <dgm:prSet/>
      <dgm:spPr/>
      <dgm:t>
        <a:bodyPr/>
        <a:lstStyle/>
        <a:p>
          <a:endParaRPr lang="zh-CN" altLang="en-US"/>
        </a:p>
      </dgm:t>
    </dgm:pt>
    <dgm:pt modelId="{8BBD2682-209C-431E-A04D-4B7C253B4209}" type="sibTrans" cxnId="{8676E9CB-FA17-489A-A376-C1995DFBDFA8}">
      <dgm:prSet/>
      <dgm:spPr>
        <a:solidFill>
          <a:schemeClr val="tx1"/>
        </a:solidFill>
      </dgm:spPr>
      <dgm:t>
        <a:bodyPr/>
        <a:lstStyle/>
        <a:p>
          <a:endParaRPr lang="zh-CN" altLang="en-US"/>
        </a:p>
      </dgm:t>
    </dgm:pt>
    <dgm:pt modelId="{92BA557A-9138-4D08-B474-6472DE26B406}">
      <dgm:prSet phldrT="[文本]" custT="1"/>
      <dgm:spPr/>
      <dgm:t>
        <a:bodyPr/>
        <a:lstStyle/>
        <a:p>
          <a:r>
            <a:rPr lang="zh-CN" altLang="en-US" sz="2000" dirty="0"/>
            <a:t>特征提取</a:t>
          </a:r>
        </a:p>
      </dgm:t>
    </dgm:pt>
    <dgm:pt modelId="{F0EB0856-77B1-4616-9556-034A16990210}" type="parTrans" cxnId="{DC67C0FA-7D2D-4BB9-AF83-8ABCEDAFC77D}">
      <dgm:prSet/>
      <dgm:spPr/>
      <dgm:t>
        <a:bodyPr/>
        <a:lstStyle/>
        <a:p>
          <a:endParaRPr lang="zh-CN" altLang="en-US"/>
        </a:p>
      </dgm:t>
    </dgm:pt>
    <dgm:pt modelId="{134E3EF0-2930-4F5A-A86C-146A69F9B331}" type="sibTrans" cxnId="{DC67C0FA-7D2D-4BB9-AF83-8ABCEDAFC77D}">
      <dgm:prSet/>
      <dgm:spPr/>
      <dgm:t>
        <a:bodyPr/>
        <a:lstStyle/>
        <a:p>
          <a:endParaRPr lang="zh-CN" altLang="en-US"/>
        </a:p>
      </dgm:t>
    </dgm:pt>
    <dgm:pt modelId="{AD829E2F-CC34-42D4-8BCA-3EF775C4AFFF}" type="pres">
      <dgm:prSet presAssocID="{86E119D8-D450-4834-9BE9-737785675C5E}" presName="Name0" presStyleCnt="0">
        <dgm:presLayoutVars>
          <dgm:dir/>
          <dgm:resizeHandles val="exact"/>
        </dgm:presLayoutVars>
      </dgm:prSet>
      <dgm:spPr/>
    </dgm:pt>
    <dgm:pt modelId="{265F1B75-B0A8-406E-BF24-2369C3F56402}" type="pres">
      <dgm:prSet presAssocID="{A7346917-F91C-4655-AB18-24F04FCB7FB6}" presName="node" presStyleLbl="node1" presStyleIdx="0" presStyleCnt="3" custScaleX="106158">
        <dgm:presLayoutVars>
          <dgm:bulletEnabled val="1"/>
        </dgm:presLayoutVars>
      </dgm:prSet>
      <dgm:spPr/>
    </dgm:pt>
    <dgm:pt modelId="{2C845C86-10A3-4056-864E-DC93F7874DF4}" type="pres">
      <dgm:prSet presAssocID="{A27FDB8C-9162-4EE3-A447-7AE8262BB85A}" presName="sibTrans" presStyleLbl="sibTrans2D1" presStyleIdx="0" presStyleCnt="2"/>
      <dgm:spPr/>
    </dgm:pt>
    <dgm:pt modelId="{D2509BE6-84B2-43A4-86ED-D0C06C7E0966}" type="pres">
      <dgm:prSet presAssocID="{A27FDB8C-9162-4EE3-A447-7AE8262BB85A}" presName="connectorText" presStyleLbl="sibTrans2D1" presStyleIdx="0" presStyleCnt="2"/>
      <dgm:spPr/>
    </dgm:pt>
    <dgm:pt modelId="{E6EC9E64-3FAD-4C6A-BEA2-0A3D1F989972}" type="pres">
      <dgm:prSet presAssocID="{D93F0A88-5549-4D49-86B2-659E28000127}" presName="node" presStyleLbl="node1" presStyleIdx="1" presStyleCnt="3" custScaleX="109553" custLinFactNeighborX="487" custLinFactNeighborY="910">
        <dgm:presLayoutVars>
          <dgm:bulletEnabled val="1"/>
        </dgm:presLayoutVars>
      </dgm:prSet>
      <dgm:spPr/>
    </dgm:pt>
    <dgm:pt modelId="{F0AD2D0A-4AC7-4BF2-910F-F5E60C2B135B}" type="pres">
      <dgm:prSet presAssocID="{8BBD2682-209C-431E-A04D-4B7C253B4209}" presName="sibTrans" presStyleLbl="sibTrans2D1" presStyleIdx="1" presStyleCnt="2"/>
      <dgm:spPr/>
    </dgm:pt>
    <dgm:pt modelId="{140393FC-1716-4652-8AB9-68F5EB560253}" type="pres">
      <dgm:prSet presAssocID="{8BBD2682-209C-431E-A04D-4B7C253B4209}" presName="connectorText" presStyleLbl="sibTrans2D1" presStyleIdx="1" presStyleCnt="2"/>
      <dgm:spPr/>
    </dgm:pt>
    <dgm:pt modelId="{CB704315-40E8-4889-8DD7-A1967E12ECBF}" type="pres">
      <dgm:prSet presAssocID="{92BA557A-9138-4D08-B474-6472DE26B406}" presName="node" presStyleLbl="node1" presStyleIdx="2" presStyleCnt="3" custScaleX="94677" custLinFactNeighborX="-369" custLinFactNeighborY="-789">
        <dgm:presLayoutVars>
          <dgm:bulletEnabled val="1"/>
        </dgm:presLayoutVars>
      </dgm:prSet>
      <dgm:spPr/>
    </dgm:pt>
  </dgm:ptLst>
  <dgm:cxnLst>
    <dgm:cxn modelId="{FC89C600-94E5-4C14-ACAF-52A0035BA6E5}" type="presOf" srcId="{86E119D8-D450-4834-9BE9-737785675C5E}" destId="{AD829E2F-CC34-42D4-8BCA-3EF775C4AFFF}" srcOrd="0" destOrd="0" presId="urn:microsoft.com/office/officeart/2005/8/layout/process1"/>
    <dgm:cxn modelId="{FF05FC03-4EA7-433C-B8C8-566881947EA0}" type="presOf" srcId="{A27FDB8C-9162-4EE3-A447-7AE8262BB85A}" destId="{D2509BE6-84B2-43A4-86ED-D0C06C7E0966}" srcOrd="1" destOrd="0" presId="urn:microsoft.com/office/officeart/2005/8/layout/process1"/>
    <dgm:cxn modelId="{B35C0C5B-C299-43AD-A907-F78E411D074C}" type="presOf" srcId="{A27FDB8C-9162-4EE3-A447-7AE8262BB85A}" destId="{2C845C86-10A3-4056-864E-DC93F7874DF4}" srcOrd="0" destOrd="0" presId="urn:microsoft.com/office/officeart/2005/8/layout/process1"/>
    <dgm:cxn modelId="{7C0C3D42-B312-4C35-A937-C5BE65EEA8CF}" type="presOf" srcId="{D93F0A88-5549-4D49-86B2-659E28000127}" destId="{E6EC9E64-3FAD-4C6A-BEA2-0A3D1F989972}" srcOrd="0" destOrd="0" presId="urn:microsoft.com/office/officeart/2005/8/layout/process1"/>
    <dgm:cxn modelId="{35B08745-B48F-404A-9BCC-D28EE9CF9D6F}" type="presOf" srcId="{A7346917-F91C-4655-AB18-24F04FCB7FB6}" destId="{265F1B75-B0A8-406E-BF24-2369C3F56402}" srcOrd="0" destOrd="0" presId="urn:microsoft.com/office/officeart/2005/8/layout/process1"/>
    <dgm:cxn modelId="{DB683571-1692-40BC-9B5A-49FF11189B7C}" type="presOf" srcId="{92BA557A-9138-4D08-B474-6472DE26B406}" destId="{CB704315-40E8-4889-8DD7-A1967E12ECBF}" srcOrd="0" destOrd="0" presId="urn:microsoft.com/office/officeart/2005/8/layout/process1"/>
    <dgm:cxn modelId="{96DFB47B-7A6E-4989-A9B4-615E7D45F132}" type="presOf" srcId="{8BBD2682-209C-431E-A04D-4B7C253B4209}" destId="{F0AD2D0A-4AC7-4BF2-910F-F5E60C2B135B}" srcOrd="0" destOrd="0" presId="urn:microsoft.com/office/officeart/2005/8/layout/process1"/>
    <dgm:cxn modelId="{471663B2-D913-4AFB-81F7-C45A88070246}" type="presOf" srcId="{8BBD2682-209C-431E-A04D-4B7C253B4209}" destId="{140393FC-1716-4652-8AB9-68F5EB560253}" srcOrd="1" destOrd="0" presId="urn:microsoft.com/office/officeart/2005/8/layout/process1"/>
    <dgm:cxn modelId="{906D86C5-E63C-4A91-B3EE-34A071841F32}" srcId="{86E119D8-D450-4834-9BE9-737785675C5E}" destId="{A7346917-F91C-4655-AB18-24F04FCB7FB6}" srcOrd="0" destOrd="0" parTransId="{EE0EEF90-E8B3-47AB-9AEA-03441B11C0C8}" sibTransId="{A27FDB8C-9162-4EE3-A447-7AE8262BB85A}"/>
    <dgm:cxn modelId="{8676E9CB-FA17-489A-A376-C1995DFBDFA8}" srcId="{86E119D8-D450-4834-9BE9-737785675C5E}" destId="{D93F0A88-5549-4D49-86B2-659E28000127}" srcOrd="1" destOrd="0" parTransId="{A051FD61-A235-43A9-8DBB-00BDF07D468E}" sibTransId="{8BBD2682-209C-431E-A04D-4B7C253B4209}"/>
    <dgm:cxn modelId="{DC67C0FA-7D2D-4BB9-AF83-8ABCEDAFC77D}" srcId="{86E119D8-D450-4834-9BE9-737785675C5E}" destId="{92BA557A-9138-4D08-B474-6472DE26B406}" srcOrd="2" destOrd="0" parTransId="{F0EB0856-77B1-4616-9556-034A16990210}" sibTransId="{134E3EF0-2930-4F5A-A86C-146A69F9B331}"/>
    <dgm:cxn modelId="{45DE09E1-BFA8-4DE5-9CBB-7D668E9D71BF}" type="presParOf" srcId="{AD829E2F-CC34-42D4-8BCA-3EF775C4AFFF}" destId="{265F1B75-B0A8-406E-BF24-2369C3F56402}" srcOrd="0" destOrd="0" presId="urn:microsoft.com/office/officeart/2005/8/layout/process1"/>
    <dgm:cxn modelId="{30A5440C-167F-47ED-840A-C34AB22881CD}" type="presParOf" srcId="{AD829E2F-CC34-42D4-8BCA-3EF775C4AFFF}" destId="{2C845C86-10A3-4056-864E-DC93F7874DF4}" srcOrd="1" destOrd="0" presId="urn:microsoft.com/office/officeart/2005/8/layout/process1"/>
    <dgm:cxn modelId="{C8E2FEE5-B1AB-4356-A07D-64788A8099BF}" type="presParOf" srcId="{2C845C86-10A3-4056-864E-DC93F7874DF4}" destId="{D2509BE6-84B2-43A4-86ED-D0C06C7E0966}" srcOrd="0" destOrd="0" presId="urn:microsoft.com/office/officeart/2005/8/layout/process1"/>
    <dgm:cxn modelId="{EFB91F91-1CD6-40DA-90DB-F6A7189FE021}" type="presParOf" srcId="{AD829E2F-CC34-42D4-8BCA-3EF775C4AFFF}" destId="{E6EC9E64-3FAD-4C6A-BEA2-0A3D1F989972}" srcOrd="2" destOrd="0" presId="urn:microsoft.com/office/officeart/2005/8/layout/process1"/>
    <dgm:cxn modelId="{F9A34B50-0AAD-4EB6-B2D7-35C1F5D5C721}" type="presParOf" srcId="{AD829E2F-CC34-42D4-8BCA-3EF775C4AFFF}" destId="{F0AD2D0A-4AC7-4BF2-910F-F5E60C2B135B}" srcOrd="3" destOrd="0" presId="urn:microsoft.com/office/officeart/2005/8/layout/process1"/>
    <dgm:cxn modelId="{E6235894-6C78-4C63-8814-DC7445CEB363}" type="presParOf" srcId="{F0AD2D0A-4AC7-4BF2-910F-F5E60C2B135B}" destId="{140393FC-1716-4652-8AB9-68F5EB560253}" srcOrd="0" destOrd="0" presId="urn:microsoft.com/office/officeart/2005/8/layout/process1"/>
    <dgm:cxn modelId="{EDC536CB-71BD-432F-9B33-7EB6321253C4}" type="presParOf" srcId="{AD829E2F-CC34-42D4-8BCA-3EF775C4AFFF}" destId="{CB704315-40E8-4889-8DD7-A1967E12ECB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5E0DE-FAAE-4E78-908B-C5A66112DD51}">
      <dsp:nvSpPr>
        <dsp:cNvPr id="0" name=""/>
        <dsp:cNvSpPr/>
      </dsp:nvSpPr>
      <dsp:spPr>
        <a:xfrm>
          <a:off x="3868" y="247181"/>
          <a:ext cx="1662777" cy="998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指纹采集</a:t>
          </a:r>
        </a:p>
      </dsp:txBody>
      <dsp:txXfrm>
        <a:off x="33117" y="276430"/>
        <a:ext cx="1604279" cy="940143"/>
      </dsp:txXfrm>
    </dsp:sp>
    <dsp:sp modelId="{205CF72A-7F34-4506-99FA-FB986E4AA440}">
      <dsp:nvSpPr>
        <dsp:cNvPr id="0" name=""/>
        <dsp:cNvSpPr/>
      </dsp:nvSpPr>
      <dsp:spPr>
        <a:xfrm rot="55892">
          <a:off x="1833867" y="559437"/>
          <a:ext cx="354605" cy="412368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1833874" y="641046"/>
        <a:ext cx="248224" cy="247420"/>
      </dsp:txXfrm>
    </dsp:sp>
    <dsp:sp modelId="{9585CF02-0304-4354-BE9C-A45E4C14E1D9}">
      <dsp:nvSpPr>
        <dsp:cNvPr id="0" name=""/>
        <dsp:cNvSpPr/>
      </dsp:nvSpPr>
      <dsp:spPr>
        <a:xfrm>
          <a:off x="2335624" y="288485"/>
          <a:ext cx="2079785" cy="998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指纹图像处理</a:t>
          </a:r>
        </a:p>
      </dsp:txBody>
      <dsp:txXfrm>
        <a:off x="2364873" y="317734"/>
        <a:ext cx="2021287" cy="940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F1B75-B0A8-406E-BF24-2369C3F56402}">
      <dsp:nvSpPr>
        <dsp:cNvPr id="0" name=""/>
        <dsp:cNvSpPr/>
      </dsp:nvSpPr>
      <dsp:spPr>
        <a:xfrm>
          <a:off x="3886" y="197468"/>
          <a:ext cx="1826999" cy="1081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实施采集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指纹图像</a:t>
          </a:r>
        </a:p>
      </dsp:txBody>
      <dsp:txXfrm>
        <a:off x="35548" y="229130"/>
        <a:ext cx="1763675" cy="1017691"/>
      </dsp:txXfrm>
    </dsp:sp>
    <dsp:sp modelId="{2C845C86-10A3-4056-864E-DC93F7874DF4}">
      <dsp:nvSpPr>
        <dsp:cNvPr id="0" name=""/>
        <dsp:cNvSpPr/>
      </dsp:nvSpPr>
      <dsp:spPr>
        <a:xfrm rot="13272">
          <a:off x="2003825" y="529471"/>
          <a:ext cx="366635" cy="42681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2003825" y="614621"/>
        <a:ext cx="256645" cy="256088"/>
      </dsp:txXfrm>
    </dsp:sp>
    <dsp:sp modelId="{E6EC9E64-3FAD-4C6A-BEA2-0A3D1F989972}">
      <dsp:nvSpPr>
        <dsp:cNvPr id="0" name=""/>
        <dsp:cNvSpPr/>
      </dsp:nvSpPr>
      <dsp:spPr>
        <a:xfrm>
          <a:off x="2522646" y="207305"/>
          <a:ext cx="1885428" cy="1081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指纹图像处理</a:t>
          </a:r>
        </a:p>
      </dsp:txBody>
      <dsp:txXfrm>
        <a:off x="2554308" y="238967"/>
        <a:ext cx="1822104" cy="1017691"/>
      </dsp:txXfrm>
    </dsp:sp>
    <dsp:sp modelId="{F0AD2D0A-4AC7-4BF2-910F-F5E60C2B135B}">
      <dsp:nvSpPr>
        <dsp:cNvPr id="0" name=""/>
        <dsp:cNvSpPr/>
      </dsp:nvSpPr>
      <dsp:spPr>
        <a:xfrm rot="21574123">
          <a:off x="4578698" y="524664"/>
          <a:ext cx="361743" cy="42681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4578700" y="610434"/>
        <a:ext cx="253220" cy="256088"/>
      </dsp:txXfrm>
    </dsp:sp>
    <dsp:sp modelId="{CB704315-40E8-4889-8DD7-A1967E12ECBF}">
      <dsp:nvSpPr>
        <dsp:cNvPr id="0" name=""/>
        <dsp:cNvSpPr/>
      </dsp:nvSpPr>
      <dsp:spPr>
        <a:xfrm>
          <a:off x="5090590" y="188939"/>
          <a:ext cx="1629409" cy="1081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特征提取</a:t>
          </a:r>
        </a:p>
      </dsp:txBody>
      <dsp:txXfrm>
        <a:off x="5122252" y="220601"/>
        <a:ext cx="1566085" cy="1017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/>
              <a:t> 页 讲义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645321" y="1460996"/>
            <a:ext cx="2736008" cy="1202715"/>
            <a:chOff x="0" y="1312195"/>
            <a:chExt cx="6858000" cy="120271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544845" y="1138705"/>
            <a:ext cx="2836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12" y="2730994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12" y="5383435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12" y="8034318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/>
          <p:cNvGrpSpPr/>
          <p:nvPr/>
        </p:nvGrpSpPr>
        <p:grpSpPr>
          <a:xfrm>
            <a:off x="3645321" y="4102203"/>
            <a:ext cx="2736008" cy="1202715"/>
            <a:chOff x="0" y="1312195"/>
            <a:chExt cx="6858000" cy="1202715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3544845" y="3779912"/>
            <a:ext cx="2836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3645321" y="6747541"/>
            <a:ext cx="2736008" cy="1202715"/>
            <a:chOff x="0" y="1312195"/>
            <a:chExt cx="6858000" cy="1202715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50"/>
          <p:cNvSpPr/>
          <p:nvPr/>
        </p:nvSpPr>
        <p:spPr>
          <a:xfrm>
            <a:off x="3544845" y="6425250"/>
            <a:ext cx="2836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1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2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4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604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10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42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image" Target="file:///C:\Users\1V994W2\Documents\Tencent%20Files\574576071\FileRecv\&#25340;&#35013;&#32032;&#26448;\&#21830;&#21153;&#31185;&#25216;-16\\10\subject_holdleft_118,221,246_0_staid_full_0.png" TargetMode="Externa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10" Type="http://schemas.openxmlformats.org/officeDocument/2006/relationships/image" Target="file:///C:\Users\1V994W2\PycharmProjects\PPT_Background_Generation/pic_temp/1_pic_quater_left_down.png" TargetMode="External"/><Relationship Id="rId4" Type="http://schemas.openxmlformats.org/officeDocument/2006/relationships/tags" Target="../tags/tag17.xml"/><Relationship Id="rId9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file:///C:\Users\1V994W2\PycharmProjects\PPT_Background_Generation/pic_temp/pic_half_down.png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31.xml"/><Relationship Id="rId10" Type="http://schemas.openxmlformats.org/officeDocument/2006/relationships/image" Target="../media/image5.png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file:///C:\Users\1V994W2\PycharmProjects\PPT_Background_Generation/pic_temp/1_pic_quater_left_down.png" TargetMode="Externa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.png"/><Relationship Id="rId5" Type="http://schemas.openxmlformats.org/officeDocument/2006/relationships/tags" Target="../tags/tag49.xml"/><Relationship Id="rId10" Type="http://schemas.openxmlformats.org/officeDocument/2006/relationships/image" Target="file:///C:\Users\1V994W2\Documents\Tencent%20Files\574576071\FileRecv\&#25340;&#35013;&#32032;&#26448;\&#21830;&#21153;&#31185;&#25216;-16\\10\subject_holdleft_118,221,246_0_staid_full_0.png" TargetMode="External"/><Relationship Id="rId4" Type="http://schemas.openxmlformats.org/officeDocument/2006/relationships/tags" Target="../tags/tag48.xm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59.xml"/><Relationship Id="rId10" Type="http://schemas.openxmlformats.org/officeDocument/2006/relationships/image" Target="../media/image5.png"/><Relationship Id="rId4" Type="http://schemas.openxmlformats.org/officeDocument/2006/relationships/tags" Target="../tags/tag58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10" Type="http://schemas.openxmlformats.org/officeDocument/2006/relationships/image" Target="file:///C:\Users\1V994W2\PycharmProjects\PPT_Background_Generation/pic_temp/1_pic_quater_left_down.png" TargetMode="External"/><Relationship Id="rId4" Type="http://schemas.openxmlformats.org/officeDocument/2006/relationships/tags" Target="../tags/tag66.xml"/><Relationship Id="rId9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9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image" Target="../media/image5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file:///C:\Users\1V994W2\Documents\Tencent%20Files\574576071\FileRecv\&#25340;&#35013;&#32032;&#26448;\&#21830;&#21153;&#31185;&#25216;-16\\10\subject_holdleft_118,221,246_0_staid_full_0.png" TargetMode="Externa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4.png"/><Relationship Id="rId5" Type="http://schemas.openxmlformats.org/officeDocument/2006/relationships/tags" Target="../tags/tag8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9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95.xml"/><Relationship Id="rId10" Type="http://schemas.openxmlformats.org/officeDocument/2006/relationships/image" Target="../media/image5.png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103.xml"/><Relationship Id="rId10" Type="http://schemas.openxmlformats.org/officeDocument/2006/relationships/image" Target="../media/image5.png"/><Relationship Id="rId4" Type="http://schemas.openxmlformats.org/officeDocument/2006/relationships/tags" Target="../tags/tag102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image" Target="file:///C:\Users\1V994W2\PycharmProjects\PPT_Background_Generation/pic_temp/1_pic_quater_left_down.png" TargetMode="Externa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image" Target="../media/image5.png"/><Relationship Id="rId5" Type="http://schemas.openxmlformats.org/officeDocument/2006/relationships/tags" Target="../tags/tag11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0.xml"/><Relationship Id="rId9" Type="http://schemas.openxmlformats.org/officeDocument/2006/relationships/tags" Target="../tags/tag11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file:///C:\Users\1V994W2\PycharmProjects\PPT_Background_Generation/pic_temp/1_pic_quater_left_down.png" TargetMode="Externa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5.png"/><Relationship Id="rId5" Type="http://schemas.openxmlformats.org/officeDocument/2006/relationships/tags" Target="../tags/tag12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9.xml"/><Relationship Id="rId9" Type="http://schemas.openxmlformats.org/officeDocument/2006/relationships/tags" Target="../tags/tag124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image" Target="../media/image5.png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5" Type="http://schemas.openxmlformats.org/officeDocument/2006/relationships/tags" Target="../tags/tag129.xml"/><Relationship Id="rId10" Type="http://schemas.openxmlformats.org/officeDocument/2006/relationships/tags" Target="../tags/tag134.xml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140.xml"/><Relationship Id="rId10" Type="http://schemas.openxmlformats.org/officeDocument/2006/relationships/image" Target="../media/image8.png"/><Relationship Id="rId4" Type="http://schemas.openxmlformats.org/officeDocument/2006/relationships/tags" Target="../tags/tag139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50862" y="4624108"/>
            <a:ext cx="11090275" cy="792088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Add main title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50862" y="5445224"/>
            <a:ext cx="11090275" cy="475920"/>
          </a:xfrm>
        </p:spPr>
        <p:txBody>
          <a:bodyPr>
            <a:noAutofit/>
          </a:bodyPr>
          <a:lstStyle>
            <a:lvl1pPr marL="0" indent="0" algn="ctr">
              <a:buNone/>
              <a:defRPr sz="2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Add subtitle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609600" y="685800"/>
            <a:ext cx="5486400" cy="54864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6603999" y="3609976"/>
            <a:ext cx="4978399" cy="898524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6604001" y="2249714"/>
            <a:ext cx="4978399" cy="1263107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72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26673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11471910" y="0"/>
            <a:ext cx="720090" cy="626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4064000" y="0"/>
            <a:ext cx="4064000" cy="2032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3212149" y="4581525"/>
            <a:ext cx="5767705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2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3212149" y="5620386"/>
            <a:ext cx="5767705" cy="57594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26673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626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0"/>
            <a:ext cx="720090" cy="626673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626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3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6231327"/>
            <a:ext cx="720090" cy="626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26673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626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2020/12/20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26673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11471910" y="0"/>
            <a:ext cx="720090" cy="626673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626673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11471910" y="0"/>
            <a:ext cx="720090" cy="62667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6096000" y="685800"/>
            <a:ext cx="5486400" cy="54864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0" y="0"/>
            <a:ext cx="720090" cy="62667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6" hasCustomPrompt="1"/>
            <p:custDataLst>
              <p:tags r:id="rId6"/>
            </p:custDataLst>
          </p:nvPr>
        </p:nvSpPr>
        <p:spPr>
          <a:xfrm>
            <a:off x="1014412" y="405066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14412" y="452564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014412" y="3300095"/>
            <a:ext cx="43522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006792" y="192341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626745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11471910" y="0"/>
            <a:ext cx="720090" cy="6267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2674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6267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626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62674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6267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62674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6267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6231255"/>
            <a:ext cx="720090" cy="626745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0" y="6231255"/>
            <a:ext cx="720090" cy="6267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0571480" y="5448300"/>
            <a:ext cx="1619885" cy="14097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5448300"/>
            <a:ext cx="1619885" cy="1409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1"/>
          <p:cNvSpPr/>
          <p:nvPr userDrawn="1"/>
        </p:nvSpPr>
        <p:spPr>
          <a:xfrm rot="16200000">
            <a:off x="-51961" y="603657"/>
            <a:ext cx="605447" cy="3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>
              <a:solidFill>
                <a:schemeClr val="bg1"/>
              </a:solidFill>
            </a:endParaRPr>
          </a:p>
        </p:txBody>
      </p:sp>
      <p:sp>
        <p:nvSpPr>
          <p:cNvPr id="4" name="Rectangle 41"/>
          <p:cNvSpPr/>
          <p:nvPr userDrawn="1"/>
        </p:nvSpPr>
        <p:spPr>
          <a:xfrm rot="16200000">
            <a:off x="-211650" y="530750"/>
            <a:ext cx="605447" cy="18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641737" y="627477"/>
            <a:ext cx="83219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4" t="-17" r="9547" b="17"/>
          <a:stretch>
            <a:fillRect/>
          </a:stretch>
        </p:blipFill>
        <p:spPr>
          <a:xfrm>
            <a:off x="0" y="567"/>
            <a:ext cx="7890187" cy="6857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7" t="-17" r="9547" b="17"/>
          <a:stretch>
            <a:fillRect/>
          </a:stretch>
        </p:blipFill>
        <p:spPr>
          <a:xfrm flipH="1">
            <a:off x="7890187" y="0"/>
            <a:ext cx="4301812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2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Add title here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Add title here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12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12"/>
          <a:srcRect t="87726"/>
          <a:stretch>
            <a:fillRect/>
          </a:stretch>
        </p:blipFill>
        <p:spPr>
          <a:xfrm>
            <a:off x="0" y="0"/>
            <a:ext cx="12234146" cy="10889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2"/>
          <a:srcRect t="87726"/>
          <a:stretch>
            <a:fillRect/>
          </a:stretch>
        </p:blipFill>
        <p:spPr>
          <a:xfrm>
            <a:off x="0" y="5772434"/>
            <a:ext cx="12234146" cy="10889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800" b="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汉仪旗黑-85S" panose="00020600040101010101" pitchFamily="18" charset="-122"/>
          <a:ea typeface="汉仪旗黑-85S" panose="00020600040101010101" pitchFamily="18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76634" y="4552100"/>
            <a:ext cx="11064503" cy="792088"/>
          </a:xfrm>
        </p:spPr>
        <p:txBody>
          <a:bodyPr/>
          <a:lstStyle/>
          <a:p>
            <a:r>
              <a:rPr lang="zh-CN" altLang="en-US" dirty="0"/>
              <a:t>指纹识别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76634" y="5373216"/>
            <a:ext cx="11064503" cy="475920"/>
          </a:xfrm>
        </p:spPr>
        <p:txBody>
          <a:bodyPr/>
          <a:lstStyle/>
          <a:p>
            <a:r>
              <a:rPr lang="en-US" altLang="zh-CN" dirty="0"/>
              <a:t>Fingerprint recognition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4AC902-2FB4-46AF-8728-8E82DCF13774}"/>
              </a:ext>
            </a:extLst>
          </p:cNvPr>
          <p:cNvSpPr txBox="1"/>
          <p:nvPr/>
        </p:nvSpPr>
        <p:spPr>
          <a:xfrm>
            <a:off x="8328248" y="5229200"/>
            <a:ext cx="4711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 2007010216</a:t>
            </a:r>
            <a:r>
              <a:rPr lang="zh-CN" altLang="en-US" sz="2800" dirty="0">
                <a:solidFill>
                  <a:schemeClr val="tx2"/>
                </a:solidFill>
              </a:rPr>
              <a:t>刘桐</a:t>
            </a:r>
            <a:endParaRPr lang="en-US" altLang="zh-CN" sz="2800" dirty="0">
              <a:solidFill>
                <a:schemeClr val="tx2"/>
              </a:solidFill>
            </a:endParaRPr>
          </a:p>
          <a:p>
            <a:r>
              <a:rPr lang="en-US" altLang="zh-CN" sz="2800" dirty="0">
                <a:solidFill>
                  <a:schemeClr val="tx2"/>
                </a:solidFill>
              </a:rPr>
              <a:t> 2007010217</a:t>
            </a:r>
            <a:r>
              <a:rPr lang="zh-CN" altLang="en-US" sz="2800" dirty="0">
                <a:solidFill>
                  <a:schemeClr val="tx2"/>
                </a:solidFill>
              </a:rPr>
              <a:t>宋帅良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F24A8DAB-E8A6-4F33-A17E-D50142A7E3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3371938"/>
              </p:ext>
            </p:extLst>
          </p:nvPr>
        </p:nvGraphicFramePr>
        <p:xfrm>
          <a:off x="672479" y="867767"/>
          <a:ext cx="4415410" cy="1493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CF2ADE7D-C308-4FE7-A8C5-017F889B84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543150"/>
              </p:ext>
            </p:extLst>
          </p:nvPr>
        </p:nvGraphicFramePr>
        <p:xfrm>
          <a:off x="634715" y="3767779"/>
          <a:ext cx="6726427" cy="1475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6E01BF6-0EC3-45A5-BAF1-1F932CAB540E}"/>
              </a:ext>
            </a:extLst>
          </p:cNvPr>
          <p:cNvSpPr/>
          <p:nvPr/>
        </p:nvSpPr>
        <p:spPr bwMode="auto">
          <a:xfrm>
            <a:off x="8616280" y="1124744"/>
            <a:ext cx="1728192" cy="1008112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tone Sans" pitchFamily="2" charset="0"/>
                <a:ea typeface="宋体" panose="02010600030101010101" pitchFamily="2" charset="-122"/>
              </a:rPr>
              <a:t> 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指纹数据库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E3BBBEE-1700-479E-A94A-73E920FB6DE6}"/>
              </a:ext>
            </a:extLst>
          </p:cNvPr>
          <p:cNvSpPr/>
          <p:nvPr/>
        </p:nvSpPr>
        <p:spPr>
          <a:xfrm rot="21536161">
            <a:off x="7550974" y="4684364"/>
            <a:ext cx="675945" cy="346183"/>
          </a:xfrm>
          <a:prstGeom prst="rightArrow">
            <a:avLst>
              <a:gd name="adj1" fmla="val 58886"/>
              <a:gd name="adj2" fmla="val 65292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01BB786-B578-491C-9ACF-0F6822DDF265}"/>
              </a:ext>
            </a:extLst>
          </p:cNvPr>
          <p:cNvSpPr/>
          <p:nvPr/>
        </p:nvSpPr>
        <p:spPr bwMode="auto">
          <a:xfrm>
            <a:off x="8616279" y="4677423"/>
            <a:ext cx="1728193" cy="60887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tone Sans" pitchFamily="2" charset="0"/>
                <a:ea typeface="宋体" panose="02010600030101010101" pitchFamily="2" charset="-122"/>
              </a:rPr>
              <a:t>   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输出结果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71F3BC1-4426-46AD-A172-9B744E34087B}"/>
              </a:ext>
            </a:extLst>
          </p:cNvPr>
          <p:cNvSpPr/>
          <p:nvPr/>
        </p:nvSpPr>
        <p:spPr bwMode="auto">
          <a:xfrm>
            <a:off x="8593521" y="2913368"/>
            <a:ext cx="1728192" cy="85441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Stone Sans" pitchFamily="2" charset="0"/>
                <a:ea typeface="宋体" panose="02010600030101010101" pitchFamily="2" charset="-122"/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指纹匹配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2B7AA9BE-D181-4874-AFB8-3B4A5453CF88}"/>
              </a:ext>
            </a:extLst>
          </p:cNvPr>
          <p:cNvSpPr/>
          <p:nvPr/>
        </p:nvSpPr>
        <p:spPr>
          <a:xfrm>
            <a:off x="9107667" y="2293605"/>
            <a:ext cx="745415" cy="608870"/>
          </a:xfrm>
          <a:prstGeom prst="downArrow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5C88477B-20E6-4E0D-AB60-42455BC6F87D}"/>
              </a:ext>
            </a:extLst>
          </p:cNvPr>
          <p:cNvSpPr/>
          <p:nvPr/>
        </p:nvSpPr>
        <p:spPr>
          <a:xfrm>
            <a:off x="9107667" y="3934527"/>
            <a:ext cx="745415" cy="646602"/>
          </a:xfrm>
          <a:prstGeom prst="downArrow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41CB1B70-140A-44E7-BDB0-6813413E3328}"/>
              </a:ext>
            </a:extLst>
          </p:cNvPr>
          <p:cNvSpPr/>
          <p:nvPr/>
        </p:nvSpPr>
        <p:spPr>
          <a:xfrm rot="21536161">
            <a:off x="7557820" y="1451298"/>
            <a:ext cx="668681" cy="391144"/>
          </a:xfrm>
          <a:prstGeom prst="rightArrow">
            <a:avLst>
              <a:gd name="adj1" fmla="val 62573"/>
              <a:gd name="adj2" fmla="val 50000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D90A613-AC5A-496D-810E-DA49987B1CBA}"/>
              </a:ext>
            </a:extLst>
          </p:cNvPr>
          <p:cNvSpPr txBox="1"/>
          <p:nvPr/>
        </p:nvSpPr>
        <p:spPr>
          <a:xfrm>
            <a:off x="191344" y="191889"/>
            <a:ext cx="943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指纹识别的基本流程框架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130DDC3-C199-4A98-9420-7A7D79D018E1}"/>
              </a:ext>
            </a:extLst>
          </p:cNvPr>
          <p:cNvGrpSpPr/>
          <p:nvPr/>
        </p:nvGrpSpPr>
        <p:grpSpPr>
          <a:xfrm>
            <a:off x="5157662" y="1400863"/>
            <a:ext cx="361743" cy="426812"/>
            <a:chOff x="4578698" y="524664"/>
            <a:chExt cx="361743" cy="426812"/>
          </a:xfrm>
        </p:grpSpPr>
        <p:sp>
          <p:nvSpPr>
            <p:cNvPr id="36" name="箭头: 右 35">
              <a:extLst>
                <a:ext uri="{FF2B5EF4-FFF2-40B4-BE49-F238E27FC236}">
                  <a16:creationId xmlns:a16="http://schemas.microsoft.com/office/drawing/2014/main" id="{BD739051-E912-4245-8157-4C80D35B05A6}"/>
                </a:ext>
              </a:extLst>
            </p:cNvPr>
            <p:cNvSpPr/>
            <p:nvPr/>
          </p:nvSpPr>
          <p:spPr>
            <a:xfrm rot="21574123">
              <a:off x="4578698" y="524664"/>
              <a:ext cx="361743" cy="42681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箭头: 右 4">
              <a:extLst>
                <a:ext uri="{FF2B5EF4-FFF2-40B4-BE49-F238E27FC236}">
                  <a16:creationId xmlns:a16="http://schemas.microsoft.com/office/drawing/2014/main" id="{7F677B92-F06B-46CB-BA44-9410B011DF45}"/>
                </a:ext>
              </a:extLst>
            </p:cNvPr>
            <p:cNvSpPr txBox="1"/>
            <p:nvPr/>
          </p:nvSpPr>
          <p:spPr>
            <a:xfrm rot="21574123">
              <a:off x="4578700" y="610434"/>
              <a:ext cx="253220" cy="2560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</p:grp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2527737-4A04-4B36-83C4-67616ECA04A6}"/>
              </a:ext>
            </a:extLst>
          </p:cNvPr>
          <p:cNvSpPr/>
          <p:nvPr/>
        </p:nvSpPr>
        <p:spPr bwMode="auto">
          <a:xfrm>
            <a:off x="5741721" y="1182764"/>
            <a:ext cx="1619421" cy="1008112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tone Sans" pitchFamily="2" charset="0"/>
                <a:ea typeface="宋体" panose="02010600030101010101" pitchFamily="2" charset="-122"/>
              </a:rPr>
              <a:t>  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特征提取</a:t>
            </a:r>
          </a:p>
        </p:txBody>
      </p:sp>
    </p:spTree>
    <p:extLst>
      <p:ext uri="{BB962C8B-B14F-4D97-AF65-F5344CB8AC3E}">
        <p14:creationId xmlns:p14="http://schemas.microsoft.com/office/powerpoint/2010/main" val="155497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896CE-3FE1-42CE-BE03-CAB761E3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60351"/>
            <a:ext cx="11329591" cy="720724"/>
          </a:xfrm>
        </p:spPr>
        <p:txBody>
          <a:bodyPr>
            <a:noAutofit/>
          </a:bodyPr>
          <a:lstStyle/>
          <a:p>
            <a:r>
              <a:rPr lang="zh-CN" altLang="en-US" sz="5400" dirty="0"/>
              <a:t>算 法 浅 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2EE165-8739-483D-B49E-D8A11EA36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0" r="53139"/>
          <a:stretch/>
        </p:blipFill>
        <p:spPr bwMode="auto">
          <a:xfrm>
            <a:off x="621051" y="2173617"/>
            <a:ext cx="187220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B09B7B0-0F00-45C6-88B9-FB0B1B3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4" r="53054" b="52692"/>
          <a:stretch/>
        </p:blipFill>
        <p:spPr bwMode="auto">
          <a:xfrm>
            <a:off x="8472264" y="2060848"/>
            <a:ext cx="2213421" cy="27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ACC743-203F-40F4-9A9E-6F7B82A8E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0"/>
          <a:stretch/>
        </p:blipFill>
        <p:spPr bwMode="auto">
          <a:xfrm>
            <a:off x="4437528" y="2173617"/>
            <a:ext cx="2213421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74134644-6295-4BF4-AD70-E4B943E71BFF}"/>
              </a:ext>
            </a:extLst>
          </p:cNvPr>
          <p:cNvSpPr/>
          <p:nvPr/>
        </p:nvSpPr>
        <p:spPr bwMode="auto">
          <a:xfrm>
            <a:off x="2874230" y="2964808"/>
            <a:ext cx="1152128" cy="988688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panose="02010600030101010101" pitchFamily="2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46865386-B899-462B-9877-CCAC90B11D53}"/>
              </a:ext>
            </a:extLst>
          </p:cNvPr>
          <p:cNvSpPr/>
          <p:nvPr/>
        </p:nvSpPr>
        <p:spPr bwMode="auto">
          <a:xfrm>
            <a:off x="7019215" y="2964808"/>
            <a:ext cx="1152128" cy="988688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panose="02010600030101010101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EBDDCC8-21BF-46C1-93C9-064754828384}"/>
              </a:ext>
            </a:extLst>
          </p:cNvPr>
          <p:cNvSpPr/>
          <p:nvPr/>
        </p:nvSpPr>
        <p:spPr bwMode="auto">
          <a:xfrm>
            <a:off x="4570959" y="5229200"/>
            <a:ext cx="1946557" cy="8039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tone Sans" pitchFamily="2" charset="0"/>
                <a:ea typeface="宋体" panose="02010600030101010101" pitchFamily="2" charset="-122"/>
              </a:rPr>
              <a:t>   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分割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31EED1-1F12-4138-86F2-93F90089A9FA}"/>
              </a:ext>
            </a:extLst>
          </p:cNvPr>
          <p:cNvSpPr/>
          <p:nvPr/>
        </p:nvSpPr>
        <p:spPr bwMode="auto">
          <a:xfrm>
            <a:off x="8605695" y="5229200"/>
            <a:ext cx="1946557" cy="8039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tone Sans" pitchFamily="2" charset="0"/>
                <a:ea typeface="宋体" panose="02010600030101010101" pitchFamily="2" charset="-122"/>
              </a:rPr>
              <a:t>   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增强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F1E7F1C-7B54-4C56-9978-A23C79ABF666}"/>
              </a:ext>
            </a:extLst>
          </p:cNvPr>
          <p:cNvSpPr/>
          <p:nvPr/>
        </p:nvSpPr>
        <p:spPr bwMode="auto">
          <a:xfrm>
            <a:off x="695400" y="5229200"/>
            <a:ext cx="1706488" cy="648072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4000" dirty="0">
                <a:solidFill>
                  <a:schemeClr val="bg1"/>
                </a:solidFill>
                <a:latin typeface="Stone Sans" pitchFamily="2" charset="0"/>
                <a:ea typeface="宋体" panose="02010600030101010101" pitchFamily="2" charset="-122"/>
              </a:rPr>
              <a:t> </a:t>
            </a:r>
            <a:r>
              <a:rPr lang="zh-CN" altLang="en-US" sz="4000" b="1" dirty="0">
                <a:solidFill>
                  <a:srgbClr val="FFFF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采集</a:t>
            </a:r>
            <a:endParaRPr kumimoji="0" lang="zh-CN" altLang="en-US" sz="4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29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D349B-2DBE-456B-89C3-2DE85C43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/>
              <a:t>算法浅析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5E2ABB-B940-4F4B-B2EC-38E448E938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r="53055" b="53281"/>
          <a:stretch/>
        </p:blipFill>
        <p:spPr bwMode="auto">
          <a:xfrm>
            <a:off x="695400" y="2348880"/>
            <a:ext cx="214141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D9C5DE-0454-4455-B47A-615514235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45753" r="53054" b="6113"/>
          <a:stretch/>
        </p:blipFill>
        <p:spPr bwMode="auto">
          <a:xfrm>
            <a:off x="5081652" y="2366401"/>
            <a:ext cx="214141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2BE29D1-DC29-4B52-A01A-FFD4B45559E7}"/>
              </a:ext>
            </a:extLst>
          </p:cNvPr>
          <p:cNvSpPr/>
          <p:nvPr/>
        </p:nvSpPr>
        <p:spPr bwMode="auto">
          <a:xfrm>
            <a:off x="3307880" y="2888940"/>
            <a:ext cx="1534051" cy="1296144"/>
          </a:xfrm>
          <a:prstGeom prst="rightArrow">
            <a:avLst>
              <a:gd name="adj1" fmla="val 40907"/>
              <a:gd name="adj2" fmla="val 50000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panose="02010600030101010101" pitchFamily="2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D3C6533-DB44-48D4-BEC0-2DEF3EE25286}"/>
              </a:ext>
            </a:extLst>
          </p:cNvPr>
          <p:cNvSpPr/>
          <p:nvPr/>
        </p:nvSpPr>
        <p:spPr bwMode="auto">
          <a:xfrm>
            <a:off x="7468189" y="2888940"/>
            <a:ext cx="1534051" cy="1296144"/>
          </a:xfrm>
          <a:prstGeom prst="rightArrow">
            <a:avLst>
              <a:gd name="adj1" fmla="val 40907"/>
              <a:gd name="adj2" fmla="val 50000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panose="02010600030101010101" pitchFamily="2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82AB26-4C61-4063-83CC-89E97E8ED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9" t="44360" r="6646" b="4878"/>
          <a:stretch/>
        </p:blipFill>
        <p:spPr bwMode="auto">
          <a:xfrm>
            <a:off x="9247364" y="2348880"/>
            <a:ext cx="187220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A65F0789-B315-4BE1-AB82-98D956CDFF96}"/>
              </a:ext>
            </a:extLst>
          </p:cNvPr>
          <p:cNvSpPr/>
          <p:nvPr/>
        </p:nvSpPr>
        <p:spPr bwMode="auto">
          <a:xfrm>
            <a:off x="5081652" y="5229200"/>
            <a:ext cx="2386537" cy="1058416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tone Sans" pitchFamily="2" charset="0"/>
                <a:ea typeface="宋体" panose="02010600030101010101" pitchFamily="2" charset="-122"/>
              </a:rPr>
              <a:t>  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后处理</a:t>
            </a:r>
            <a:endParaRPr kumimoji="0" lang="zh-CN" altLang="en-US" sz="4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A94AF37-C01A-4E6B-AFD8-A6E1CF7C93DE}"/>
              </a:ext>
            </a:extLst>
          </p:cNvPr>
          <p:cNvSpPr/>
          <p:nvPr/>
        </p:nvSpPr>
        <p:spPr bwMode="auto">
          <a:xfrm flipH="1">
            <a:off x="9002240" y="5373216"/>
            <a:ext cx="2566368" cy="86474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特征提取</a:t>
            </a:r>
          </a:p>
        </p:txBody>
      </p:sp>
    </p:spTree>
    <p:extLst>
      <p:ext uri="{BB962C8B-B14F-4D97-AF65-F5344CB8AC3E}">
        <p14:creationId xmlns:p14="http://schemas.microsoft.com/office/powerpoint/2010/main" val="310173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1A8225A-08C2-407E-BF6A-5B98751D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60351"/>
            <a:ext cx="11401599" cy="720724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特征点匹配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7C0493-4B13-47C7-8972-F681E71DA579}"/>
              </a:ext>
            </a:extLst>
          </p:cNvPr>
          <p:cNvSpPr txBox="1"/>
          <p:nvPr/>
        </p:nvSpPr>
        <p:spPr>
          <a:xfrm>
            <a:off x="1127448" y="1772816"/>
            <a:ext cx="9721080" cy="195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对于要匹配的指纹图像，经过</a:t>
            </a:r>
            <a:r>
              <a:rPr lang="zh-CN" altLang="en-US" sz="2800" b="0" dirty="0">
                <a:effectLst/>
                <a:latin typeface="-apple-system"/>
              </a:rPr>
              <a:t>预处理、后处理和特征点提取也建立了一个特征模板，去和数据库中已有的特征模板进行匹配，从而得到结果</a:t>
            </a:r>
            <a:r>
              <a:rPr lang="zh-CN" altLang="en-US" sz="2800" b="0" i="0" dirty="0">
                <a:effectLst/>
                <a:latin typeface="-apple-system"/>
              </a:rPr>
              <a:t>。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273470"/>
            <a:ext cx="11137899" cy="1185687"/>
          </a:xfrm>
        </p:spPr>
        <p:txBody>
          <a:bodyPr>
            <a:noAutofit/>
          </a:bodyPr>
          <a:lstStyle/>
          <a:p>
            <a:r>
              <a:rPr lang="zh-CN" altLang="en-US" sz="5400" dirty="0"/>
              <a:t>应 用</a:t>
            </a:r>
          </a:p>
        </p:txBody>
      </p:sp>
      <p:sp>
        <p:nvSpPr>
          <p:cNvPr id="3" name="同心圆 2"/>
          <p:cNvSpPr/>
          <p:nvPr/>
        </p:nvSpPr>
        <p:spPr>
          <a:xfrm>
            <a:off x="4223796" y="1936272"/>
            <a:ext cx="3744412" cy="3462570"/>
          </a:xfrm>
          <a:prstGeom prst="donut">
            <a:avLst>
              <a:gd name="adj" fmla="val 10481"/>
            </a:avLst>
          </a:prstGeom>
          <a:solidFill>
            <a:schemeClr val="tx1">
              <a:lumMod val="9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05033" y="2869847"/>
            <a:ext cx="1781934" cy="1659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4400" dirty="0">
                <a:latin typeface="Arial Black" panose="020B0A04020102020204"/>
              </a:rPr>
              <a:t>指纹识别</a:t>
            </a:r>
            <a:endParaRPr lang="zh-CN" altLang="en-US" sz="4800" dirty="0">
              <a:latin typeface="Arial Black" panose="020B0A040201020202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91811" y="2924971"/>
            <a:ext cx="1781935" cy="715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 Black" panose="020B0A04020102020204"/>
              </a:rPr>
              <a:t>银行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109830" y="1995228"/>
            <a:ext cx="2143754" cy="715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 Black" panose="020B0A04020102020204"/>
              </a:rPr>
              <a:t>安全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2462899" y="4669718"/>
            <a:ext cx="2622454" cy="715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 Black" panose="020B0A04020102020204"/>
              </a:rPr>
              <a:t>刑侦</a:t>
            </a:r>
          </a:p>
        </p:txBody>
      </p:sp>
      <p:sp>
        <p:nvSpPr>
          <p:cNvPr id="17" name="圆角矩形 16"/>
          <p:cNvSpPr/>
          <p:nvPr/>
        </p:nvSpPr>
        <p:spPr>
          <a:xfrm flipH="1">
            <a:off x="7519748" y="2869847"/>
            <a:ext cx="1960628" cy="715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 Black" panose="020B0A04020102020204"/>
              </a:rPr>
              <a:t>考勤</a:t>
            </a:r>
          </a:p>
        </p:txBody>
      </p:sp>
      <p:sp>
        <p:nvSpPr>
          <p:cNvPr id="19" name="圆角矩形 18"/>
          <p:cNvSpPr/>
          <p:nvPr/>
        </p:nvSpPr>
        <p:spPr>
          <a:xfrm flipH="1">
            <a:off x="6938417" y="1963914"/>
            <a:ext cx="2143754" cy="715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 Black" panose="020B0A04020102020204"/>
              </a:rPr>
              <a:t>支付</a:t>
            </a:r>
          </a:p>
        </p:txBody>
      </p:sp>
      <p:sp>
        <p:nvSpPr>
          <p:cNvPr id="20" name="圆角矩形 19"/>
          <p:cNvSpPr/>
          <p:nvPr/>
        </p:nvSpPr>
        <p:spPr>
          <a:xfrm flipH="1">
            <a:off x="6946916" y="4681714"/>
            <a:ext cx="2749483" cy="715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 Black" panose="020B0A04020102020204"/>
              </a:rPr>
              <a:t>智能社区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599556" y="3756816"/>
            <a:ext cx="2048494" cy="715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 Black" panose="020B0A04020102020204"/>
              </a:rPr>
              <a:t>医疗</a:t>
            </a:r>
          </a:p>
        </p:txBody>
      </p:sp>
      <p:sp>
        <p:nvSpPr>
          <p:cNvPr id="12" name="圆角矩形 11"/>
          <p:cNvSpPr/>
          <p:nvPr/>
        </p:nvSpPr>
        <p:spPr>
          <a:xfrm flipH="1">
            <a:off x="7524608" y="3775780"/>
            <a:ext cx="2315808" cy="715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 Black" panose="020B0A04020102020204"/>
              </a:rPr>
              <a:t>门禁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2" y="260351"/>
            <a:ext cx="11401599" cy="720724"/>
          </a:xfrm>
        </p:spPr>
        <p:txBody>
          <a:bodyPr>
            <a:noAutofit/>
          </a:bodyPr>
          <a:lstStyle/>
          <a:p>
            <a:r>
              <a:rPr lang="zh-CN" altLang="en-US" sz="5400" dirty="0">
                <a:latin typeface="Arial Black" panose="020B0A04020102020204"/>
              </a:rPr>
              <a:t>发 展 趋 势</a:t>
            </a:r>
            <a:endParaRPr lang="zh-CN" altLang="en-US" sz="5400" dirty="0"/>
          </a:p>
        </p:txBody>
      </p:sp>
      <p:sp>
        <p:nvSpPr>
          <p:cNvPr id="3" name="椭圆 2"/>
          <p:cNvSpPr/>
          <p:nvPr/>
        </p:nvSpPr>
        <p:spPr>
          <a:xfrm>
            <a:off x="8281853" y="1412776"/>
            <a:ext cx="1015996" cy="1015996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 sz="3600" b="1" dirty="0">
                <a:solidFill>
                  <a:schemeClr val="tx1"/>
                </a:solidFill>
                <a:latin typeface="+mj-lt"/>
              </a:rPr>
              <a:t>1</a:t>
            </a:r>
            <a:endParaRPr lang="zh-CN" altLang="en-US" sz="3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634002" y="1547587"/>
            <a:ext cx="7019509" cy="746376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2800" b="1" i="0" dirty="0">
                <a:solidFill>
                  <a:schemeClr val="accent2"/>
                </a:solidFill>
                <a:effectLst/>
                <a:latin typeface="-apple-system"/>
              </a:rPr>
              <a:t>活体检测与指纹识别结合</a:t>
            </a:r>
            <a:endParaRPr lang="en-US" altLang="zh-CN" sz="2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椭圆 6"/>
          <p:cNvSpPr/>
          <p:nvPr/>
        </p:nvSpPr>
        <p:spPr>
          <a:xfrm flipH="1">
            <a:off x="2894151" y="2551543"/>
            <a:ext cx="1015996" cy="1015996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 sz="3600" dirty="0">
                <a:solidFill>
                  <a:schemeClr val="tx1"/>
                </a:solidFill>
                <a:latin typeface="+mj-lt"/>
              </a:rPr>
              <a:t>2</a:t>
            </a:r>
            <a:endParaRPr lang="zh-CN" alt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圆角矩形 7"/>
          <p:cNvSpPr/>
          <p:nvPr/>
        </p:nvSpPr>
        <p:spPr>
          <a:xfrm flipH="1">
            <a:off x="3469103" y="2686353"/>
            <a:ext cx="7019510" cy="746376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2800" b="1" i="0" dirty="0">
                <a:solidFill>
                  <a:schemeClr val="accent2"/>
                </a:solidFill>
                <a:effectLst/>
                <a:latin typeface="-apple-system"/>
              </a:rPr>
              <a:t>指纹识别与信息登记一体化</a:t>
            </a:r>
            <a:endParaRPr lang="zh-CN" altLang="en-US" sz="2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281853" y="3690310"/>
            <a:ext cx="1015996" cy="1015996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 sz="3600" dirty="0">
                <a:solidFill>
                  <a:schemeClr val="tx1"/>
                </a:solidFill>
                <a:latin typeface="+mj-lt"/>
              </a:rPr>
              <a:t>3</a:t>
            </a:r>
            <a:endParaRPr lang="zh-CN" alt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703388" y="3825120"/>
            <a:ext cx="7019509" cy="746376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2800" b="1" dirty="0">
                <a:solidFill>
                  <a:schemeClr val="accent2"/>
                </a:solidFill>
                <a:latin typeface="-apple-system"/>
              </a:rPr>
              <a:t>提升算法精度，提高识别准确率</a:t>
            </a:r>
            <a:endParaRPr lang="zh-CN" altLang="en-US" sz="2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2894151" y="4829076"/>
            <a:ext cx="1015996" cy="1015996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 sz="3600" dirty="0">
                <a:solidFill>
                  <a:schemeClr val="tx1"/>
                </a:solidFill>
                <a:latin typeface="+mj-lt"/>
              </a:rPr>
              <a:t>4</a:t>
            </a:r>
            <a:endParaRPr lang="zh-CN" alt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圆角矩形 13"/>
          <p:cNvSpPr/>
          <p:nvPr/>
        </p:nvSpPr>
        <p:spPr>
          <a:xfrm flipH="1">
            <a:off x="3469103" y="4963886"/>
            <a:ext cx="7019510" cy="746376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2800" b="1" dirty="0">
                <a:solidFill>
                  <a:schemeClr val="accent2"/>
                </a:solidFill>
                <a:latin typeface="+mj-lt"/>
              </a:rPr>
              <a:t>智能门锁的核心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611017" y="4662042"/>
            <a:ext cx="4681042" cy="7920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   </a:t>
            </a:r>
            <a:r>
              <a:rPr lang="en-US" altLang="zh-CN" sz="6600" spc="100" dirty="0">
                <a:cs typeface="+mn-ea"/>
                <a:sym typeface="+mn-lt"/>
              </a:rPr>
              <a:t>Thanks</a:t>
            </a:r>
            <a:endParaRPr lang="zh-CN" altLang="en-US" sz="6600" spc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2" y="276724"/>
            <a:ext cx="11137899" cy="720724"/>
          </a:xfrm>
        </p:spPr>
        <p:txBody>
          <a:bodyPr>
            <a:noAutofit/>
          </a:bodyPr>
          <a:lstStyle/>
          <a:p>
            <a:r>
              <a:rPr lang="zh-CN" altLang="en-US" sz="5400" dirty="0">
                <a:solidFill>
                  <a:schemeClr val="tx2"/>
                </a:solidFill>
              </a:rPr>
              <a:t>目 录</a:t>
            </a:r>
          </a:p>
        </p:txBody>
      </p:sp>
      <p:sp>
        <p:nvSpPr>
          <p:cNvPr id="16" name="剪去对角的矩形 15"/>
          <p:cNvSpPr/>
          <p:nvPr/>
        </p:nvSpPr>
        <p:spPr>
          <a:xfrm>
            <a:off x="2015158" y="1268760"/>
            <a:ext cx="1296144" cy="598004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剪去对角的矩形 17"/>
          <p:cNvSpPr/>
          <p:nvPr/>
        </p:nvSpPr>
        <p:spPr>
          <a:xfrm>
            <a:off x="2015158" y="2063777"/>
            <a:ext cx="1296144" cy="598004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剪去对角的矩形 18"/>
          <p:cNvSpPr/>
          <p:nvPr/>
        </p:nvSpPr>
        <p:spPr>
          <a:xfrm>
            <a:off x="3488358" y="1268757"/>
            <a:ext cx="6224934" cy="598004"/>
          </a:xfrm>
          <a:prstGeom prst="snip2Diag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指纹识别技术简介</a:t>
            </a:r>
          </a:p>
        </p:txBody>
      </p:sp>
      <p:sp>
        <p:nvSpPr>
          <p:cNvPr id="20" name="剪去对角的矩形 19"/>
          <p:cNvSpPr/>
          <p:nvPr/>
        </p:nvSpPr>
        <p:spPr>
          <a:xfrm>
            <a:off x="2015158" y="2858794"/>
            <a:ext cx="1296144" cy="598004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剪去对角的矩形 20"/>
          <p:cNvSpPr/>
          <p:nvPr/>
        </p:nvSpPr>
        <p:spPr>
          <a:xfrm>
            <a:off x="3488358" y="2858794"/>
            <a:ext cx="6224934" cy="598004"/>
          </a:xfrm>
          <a:prstGeom prst="snip2Diag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指纹识别技术的基本原理</a:t>
            </a:r>
          </a:p>
        </p:txBody>
      </p:sp>
      <p:sp>
        <p:nvSpPr>
          <p:cNvPr id="22" name="剪去对角的矩形 21"/>
          <p:cNvSpPr/>
          <p:nvPr/>
        </p:nvSpPr>
        <p:spPr>
          <a:xfrm>
            <a:off x="2015158" y="3653811"/>
            <a:ext cx="1296144" cy="598004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剪去对角的矩形 22"/>
          <p:cNvSpPr/>
          <p:nvPr/>
        </p:nvSpPr>
        <p:spPr>
          <a:xfrm>
            <a:off x="3488358" y="3653811"/>
            <a:ext cx="6224934" cy="598004"/>
          </a:xfrm>
          <a:prstGeom prst="snip2Diag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指纹识别技术的实际应用</a:t>
            </a:r>
          </a:p>
        </p:txBody>
      </p:sp>
      <p:sp>
        <p:nvSpPr>
          <p:cNvPr id="24" name="剪去对角的矩形 23"/>
          <p:cNvSpPr/>
          <p:nvPr/>
        </p:nvSpPr>
        <p:spPr>
          <a:xfrm>
            <a:off x="2015158" y="4448828"/>
            <a:ext cx="1296144" cy="598004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3488358" y="4448828"/>
            <a:ext cx="6224934" cy="598004"/>
          </a:xfrm>
          <a:prstGeom prst="snip2Diag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指纹识别技术的前景</a:t>
            </a:r>
          </a:p>
        </p:txBody>
      </p:sp>
      <p:sp>
        <p:nvSpPr>
          <p:cNvPr id="3" name="剪去对角的矩形 2"/>
          <p:cNvSpPr/>
          <p:nvPr/>
        </p:nvSpPr>
        <p:spPr>
          <a:xfrm>
            <a:off x="3488055" y="2063750"/>
            <a:ext cx="6224905" cy="598170"/>
          </a:xfrm>
          <a:prstGeom prst="snip2Diag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指纹识别技术的发展演变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  <p:bldP spid="25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msi-pc\Desktop\地球.png地球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62220" y="0"/>
            <a:ext cx="7990840" cy="68586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99267" y="4417113"/>
            <a:ext cx="359346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gradFill flip="none" rotWithShape="1">
                  <a:gsLst>
                    <a:gs pos="50000">
                      <a:srgbClr val="21C5FF"/>
                    </a:gs>
                    <a:gs pos="0">
                      <a:srgbClr val="01FFFF"/>
                    </a:gs>
                    <a:gs pos="100000">
                      <a:srgbClr val="1672FA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5400" b="1" noProof="0" dirty="0">
              <a:ln>
                <a:noFill/>
              </a:ln>
              <a:gradFill flip="none" rotWithShape="1">
                <a:gsLst>
                  <a:gs pos="50000">
                    <a:srgbClr val="21C5FF"/>
                  </a:gs>
                  <a:gs pos="0">
                    <a:srgbClr val="01FFFF"/>
                  </a:gs>
                  <a:gs pos="100000">
                    <a:srgbClr val="1672FA"/>
                  </a:gs>
                </a:gsLst>
                <a:lin ang="27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20" y="430352"/>
            <a:ext cx="3986761" cy="398676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49859" y="1477320"/>
            <a:ext cx="22922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</p:spTree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accel="12500" decel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01" y="260351"/>
            <a:ext cx="11598850" cy="720724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简介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1055440" y="1628800"/>
            <a:ext cx="10393487" cy="39604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2"/>
                </a:solidFill>
              </a:rPr>
              <a:t>指纹识别是生物特征识别技术中最重要、应用最广泛的技术。它利用指纹特征的唯一</a:t>
            </a:r>
            <a:endParaRPr lang="en-US" altLang="zh-CN" sz="2000" dirty="0">
              <a:solidFill>
                <a:schemeClr val="tx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tx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2"/>
                </a:solidFill>
              </a:rPr>
              <a:t>性和终身不变性，通过</a:t>
            </a:r>
            <a:r>
              <a:rPr lang="zh-CN" alt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识别对象的指纹进行分类比对从而进行判别。</a:t>
            </a:r>
            <a:r>
              <a:rPr lang="zh-CN" altLang="en-US" sz="2000" b="0" i="0" dirty="0">
                <a:solidFill>
                  <a:schemeClr val="tx2"/>
                </a:solidFill>
                <a:effectLst/>
                <a:latin typeface="-apple-system"/>
              </a:rPr>
              <a:t>随着计算机硬件</a:t>
            </a:r>
            <a:endParaRPr lang="en-US" altLang="zh-CN" sz="2000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 i="0" dirty="0">
                <a:solidFill>
                  <a:schemeClr val="tx2"/>
                </a:solidFill>
                <a:effectLst/>
                <a:latin typeface="-apple-system"/>
              </a:rPr>
              <a:t>性能的飞速提高和价格的不断降低，指纹识别技术已经突破司法、刑侦领域进入民用</a:t>
            </a:r>
            <a:endParaRPr lang="en-US" altLang="zh-CN" sz="2000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tx2"/>
              </a:solidFill>
              <a:latin typeface="-apple-system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2"/>
                </a:solidFill>
                <a:latin typeface="-apple-system"/>
              </a:rPr>
              <a:t>领域</a:t>
            </a:r>
            <a:r>
              <a:rPr lang="zh-CN" altLang="en-US" sz="2000" b="0" i="0" dirty="0">
                <a:solidFill>
                  <a:schemeClr val="tx2"/>
                </a:solidFill>
                <a:effectLst/>
                <a:latin typeface="-apple-system"/>
              </a:rPr>
              <a:t>，并取得了快速的发展。</a:t>
            </a:r>
            <a:endParaRPr lang="en-US" altLang="zh-CN" sz="2000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2"/>
                </a:solidFill>
                <a:latin typeface="-apple-system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tx2"/>
              </a:solidFill>
              <a:latin typeface="-apple-system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tx2"/>
              </a:solidFill>
              <a:latin typeface="-apple-system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tx2"/>
              </a:solidFill>
              <a:latin typeface="-apple-system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CN" sz="2000" u="none" strike="noStrike" cap="none" normalizeH="0" baseline="0" dirty="0">
              <a:ln>
                <a:noFill/>
              </a:ln>
              <a:solidFill>
                <a:schemeClr val="tx2"/>
              </a:solidFill>
              <a:latin typeface="-apple-system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Stone Sans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D8BAF8-0CFD-4F1C-B7B6-6AE8D90D3BBF}"/>
              </a:ext>
            </a:extLst>
          </p:cNvPr>
          <p:cNvSpPr txBox="1"/>
          <p:nvPr/>
        </p:nvSpPr>
        <p:spPr>
          <a:xfrm>
            <a:off x="0" y="3068960"/>
            <a:ext cx="11473606" cy="333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-apple-system"/>
              </a:rPr>
              <a:t>          </a:t>
            </a:r>
            <a:endParaRPr lang="en-US" altLang="zh-CN" dirty="0">
              <a:solidFill>
                <a:schemeClr val="tx2"/>
              </a:solidFill>
              <a:latin typeface="-apple-system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-apple-system"/>
              </a:rPr>
              <a:t>        </a:t>
            </a:r>
          </a:p>
          <a:p>
            <a:r>
              <a:rPr lang="zh-CN" altLang="en-US" sz="4000" b="1" dirty="0">
                <a:solidFill>
                  <a:schemeClr val="tx2"/>
                </a:solidFill>
                <a:latin typeface="-apple-system"/>
              </a:rPr>
              <a:t> </a:t>
            </a:r>
            <a:r>
              <a:rPr lang="zh-CN" altLang="en-US" sz="4400" b="1" dirty="0">
                <a:solidFill>
                  <a:schemeClr val="tx2"/>
                </a:solidFill>
                <a:latin typeface="+mn-ea"/>
              </a:rPr>
              <a:t>分类</a:t>
            </a:r>
            <a:endParaRPr lang="en-US" altLang="zh-CN" sz="4400" dirty="0">
              <a:solidFill>
                <a:schemeClr val="tx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4400" dirty="0">
                <a:solidFill>
                  <a:schemeClr val="tx2"/>
                </a:solidFill>
                <a:latin typeface="+mn-ea"/>
              </a:rPr>
              <a:t>      </a:t>
            </a:r>
            <a:r>
              <a:rPr lang="zh-CN" altLang="en-US" sz="2400" dirty="0">
                <a:solidFill>
                  <a:schemeClr val="tx2"/>
                </a:solidFill>
                <a:latin typeface="-apple-system"/>
              </a:rPr>
              <a:t>按照采集方式可以分为光学式指纹识别，电容式指纹识别，超声波指纹识别。</a:t>
            </a:r>
            <a:endParaRPr lang="en-US" altLang="zh-CN" sz="2400" dirty="0">
              <a:solidFill>
                <a:schemeClr val="tx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-apple-system"/>
              </a:rPr>
              <a:t>         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9B20F790-93F3-4152-8E13-EC0E4B8A6020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82427A-A2CE-4875-9CE3-CC67C45ABCCF}"/>
              </a:ext>
            </a:extLst>
          </p:cNvPr>
          <p:cNvSpPr txBox="1"/>
          <p:nvPr/>
        </p:nvSpPr>
        <p:spPr>
          <a:xfrm>
            <a:off x="-92366" y="2967335"/>
            <a:ext cx="12161632" cy="344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   </a:t>
            </a:r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缺 点</a:t>
            </a:r>
            <a:endParaRPr lang="en-US" altLang="zh-CN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      </a:t>
            </a:r>
            <a:r>
              <a:rPr lang="zh-CN" altLang="en-US" sz="2400" dirty="0"/>
              <a:t>部分人的指纹特征少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      </a:t>
            </a:r>
            <a:r>
              <a:rPr lang="zh-CN" altLang="en-US" sz="2400" dirty="0"/>
              <a:t>科学研究表明一定亲缘关系的人的指纹有一定吻合度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      </a:t>
            </a:r>
            <a:r>
              <a:rPr lang="zh-CN" altLang="en-US" sz="2400" dirty="0"/>
              <a:t>取样条件高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3CEA5CD-D072-48C0-9295-698761126DE6}"/>
              </a:ext>
            </a:extLst>
          </p:cNvPr>
          <p:cNvSpPr txBox="1"/>
          <p:nvPr/>
        </p:nvSpPr>
        <p:spPr>
          <a:xfrm>
            <a:off x="-92366" y="0"/>
            <a:ext cx="1077652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   </a:t>
            </a:r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优 点</a:t>
            </a:r>
          </a:p>
          <a:p>
            <a:r>
              <a:rPr lang="en-US" altLang="zh-CN" sz="5400" b="1" dirty="0"/>
              <a:t>        </a:t>
            </a:r>
            <a:r>
              <a:rPr lang="zh-CN" altLang="en-US" sz="2400" dirty="0">
                <a:latin typeface="+mn-ea"/>
              </a:rPr>
              <a:t>速度快，方便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            </a:t>
            </a:r>
            <a:r>
              <a:rPr lang="zh-CN" altLang="en-US" sz="2400" dirty="0">
                <a:latin typeface="+mn-ea"/>
              </a:rPr>
              <a:t>易推广，应用广泛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            </a:t>
            </a:r>
            <a:r>
              <a:rPr lang="zh-CN" altLang="en-US" sz="2400" dirty="0">
                <a:latin typeface="+mn-ea"/>
              </a:rPr>
              <a:t>较高的稳定性与可靠性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2FD52D-A3B6-4365-9B67-B33311CB12A0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msi-pc\Desktop\地球.png地球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62220" y="0"/>
            <a:ext cx="7990840" cy="68586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99268" y="4417060"/>
            <a:ext cx="359346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gradFill flip="none" rotWithShape="1">
                  <a:gsLst>
                    <a:gs pos="50000">
                      <a:srgbClr val="21C5FF"/>
                    </a:gs>
                    <a:gs pos="0">
                      <a:srgbClr val="01FFFF"/>
                    </a:gs>
                    <a:gs pos="100000">
                      <a:srgbClr val="1672FA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发展演变</a:t>
            </a:r>
            <a:endParaRPr lang="zh-CN" altLang="en-US" sz="5400" b="1" noProof="0" dirty="0">
              <a:ln>
                <a:noFill/>
              </a:ln>
              <a:gradFill flip="none" rotWithShape="1">
                <a:gsLst>
                  <a:gs pos="50000">
                    <a:srgbClr val="21C5FF"/>
                  </a:gs>
                  <a:gs pos="0">
                    <a:srgbClr val="01FFFF"/>
                  </a:gs>
                  <a:gs pos="100000">
                    <a:srgbClr val="1672FA"/>
                  </a:gs>
                </a:gsLst>
                <a:lin ang="27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20" y="430352"/>
            <a:ext cx="3986761" cy="398676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49859" y="1477320"/>
            <a:ext cx="22922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</p:txBody>
      </p:sp>
    </p:spTree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accel="12500" decel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FC54702-B9E0-42FF-9ABE-B689BF3AE1DD}"/>
              </a:ext>
            </a:extLst>
          </p:cNvPr>
          <p:cNvSpPr txBox="1"/>
          <p:nvPr/>
        </p:nvSpPr>
        <p:spPr>
          <a:xfrm>
            <a:off x="335360" y="548680"/>
            <a:ext cx="110172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指纹学的诞生与手工管理系统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dirty="0">
                <a:latin typeface="+mn-ea"/>
              </a:rPr>
              <a:t>19</a:t>
            </a:r>
            <a:r>
              <a:rPr lang="zh-CN" altLang="en-US" sz="2000" dirty="0">
                <a:latin typeface="+mn-ea"/>
              </a:rPr>
              <a:t>世纪，英国的富尔兹医生发明了指纹鉴别法</a:t>
            </a:r>
            <a:r>
              <a:rPr lang="zh-CN" altLang="en-US" sz="2000">
                <a:latin typeface="+mn-ea"/>
              </a:rPr>
              <a:t>，第一次从</a:t>
            </a:r>
            <a:r>
              <a:rPr lang="zh-CN" altLang="en-US" sz="2000" dirty="0">
                <a:latin typeface="+mn-ea"/>
              </a:rPr>
              <a:t>经验的基础转换为科学的轨道上来，后来的亨利与高尔顿更进一步完善了指纹鉴定的理论基础。指纹手工管理系统是通过一个统一的标准，通过人工进行比对指纹。广泛应用于</a:t>
            </a:r>
            <a:r>
              <a:rPr lang="en-US" altLang="zh-CN" sz="2000" dirty="0">
                <a:latin typeface="+mn-ea"/>
              </a:rPr>
              <a:t>20</a:t>
            </a:r>
            <a:r>
              <a:rPr lang="zh-CN" altLang="en-US" sz="2000" dirty="0">
                <a:latin typeface="+mn-ea"/>
              </a:rPr>
              <a:t>世纪初中期。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/>
              <a:t>      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CE1C6F-F554-4DDC-B76A-DCFF63553C95}"/>
              </a:ext>
            </a:extLst>
          </p:cNvPr>
          <p:cNvSpPr txBox="1"/>
          <p:nvPr/>
        </p:nvSpPr>
        <p:spPr>
          <a:xfrm>
            <a:off x="371364" y="2780928"/>
            <a:ext cx="10945216" cy="296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指纹半自动管理系统与指纹自动识别系统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</a:t>
            </a:r>
            <a:r>
              <a:rPr lang="zh-CN" altLang="en-US" sz="2000" dirty="0">
                <a:latin typeface="+mn-ea"/>
              </a:rPr>
              <a:t>半自动管理系统是指纹输入计算机，人工使用分析仪分析存储。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      </a:t>
            </a:r>
            <a:r>
              <a:rPr lang="zh-CN" altLang="en-US" sz="2000" dirty="0">
                <a:latin typeface="+mn-ea"/>
              </a:rPr>
              <a:t>而</a:t>
            </a:r>
            <a:r>
              <a:rPr lang="en-US" altLang="zh-CN" sz="2000" dirty="0">
                <a:latin typeface="+mn-ea"/>
              </a:rPr>
              <a:t>20</a:t>
            </a:r>
            <a:r>
              <a:rPr lang="zh-CN" altLang="en-US" sz="2000" dirty="0">
                <a:latin typeface="+mn-ea"/>
              </a:rPr>
              <a:t>世纪</a:t>
            </a:r>
            <a:r>
              <a:rPr lang="en-US" altLang="zh-CN" sz="2000" dirty="0">
                <a:latin typeface="+mn-ea"/>
              </a:rPr>
              <a:t>70</a:t>
            </a:r>
            <a:r>
              <a:rPr lang="zh-CN" altLang="en-US" sz="2000" dirty="0">
                <a:latin typeface="+mn-ea"/>
              </a:rPr>
              <a:t>年代，</a:t>
            </a:r>
            <a:r>
              <a:rPr lang="en-US" altLang="zh-CN" sz="2000" dirty="0" err="1">
                <a:latin typeface="+mn-ea"/>
              </a:rPr>
              <a:t>fbi</a:t>
            </a:r>
            <a:r>
              <a:rPr lang="zh-CN" altLang="en-US" sz="2000" dirty="0">
                <a:latin typeface="+mn-ea"/>
              </a:rPr>
              <a:t>与巴黎警察局研制出了世界首款自动化系统，自此逐渐出现了一些商用系统，如</a:t>
            </a:r>
            <a:r>
              <a:rPr lang="en-US" altLang="zh-CN" sz="2000" dirty="0">
                <a:latin typeface="+mn-ea"/>
              </a:rPr>
              <a:t>FBI</a:t>
            </a:r>
            <a:r>
              <a:rPr lang="zh-CN" altLang="en-US" sz="2000" dirty="0">
                <a:latin typeface="+mn-ea"/>
              </a:rPr>
              <a:t>系统，</a:t>
            </a:r>
            <a:r>
              <a:rPr lang="en-US" altLang="zh-CN" sz="2000" dirty="0" err="1">
                <a:latin typeface="+mn-ea"/>
              </a:rPr>
              <a:t>Morphp</a:t>
            </a:r>
            <a:r>
              <a:rPr lang="zh-CN" altLang="en-US" sz="2000" dirty="0">
                <a:latin typeface="+mn-ea"/>
              </a:rPr>
              <a:t>系统，至八十年代末期，西方各国纷纷淘汰半自动管理系统，从此开创了指纹自动识别系统的辉煌</a:t>
            </a:r>
            <a:endParaRPr lang="en-US" altLang="zh-CN" sz="20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1918555-C515-427A-806A-7C86AF622B1E}"/>
              </a:ext>
            </a:extLst>
          </p:cNvPr>
          <p:cNvSpPr/>
          <p:nvPr/>
        </p:nvSpPr>
        <p:spPr bwMode="auto">
          <a:xfrm>
            <a:off x="767408" y="692696"/>
            <a:ext cx="9649072" cy="1274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EC9B451-A9C3-417E-9C41-9D65FC66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056" y="1535887"/>
            <a:ext cx="6990335" cy="12298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二十世纪九十年代，指纹识别进入民用消费市场，（图为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1998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年西门子生产的全球首款指纹识别手机）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C342C5-5D30-484E-B425-F26582EDF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60" y="1359059"/>
            <a:ext cx="2808312" cy="163141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B338678-AF4F-45D4-9D4D-F4D871CDFF47}"/>
              </a:ext>
            </a:extLst>
          </p:cNvPr>
          <p:cNvSpPr/>
          <p:nvPr/>
        </p:nvSpPr>
        <p:spPr bwMode="auto">
          <a:xfrm>
            <a:off x="767408" y="3789040"/>
            <a:ext cx="6768752" cy="1418456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E82C00-A0B1-4AF7-A088-6A5CE0615E44}"/>
              </a:ext>
            </a:extLst>
          </p:cNvPr>
          <p:cNvSpPr/>
          <p:nvPr/>
        </p:nvSpPr>
        <p:spPr bwMode="auto">
          <a:xfrm>
            <a:off x="571915" y="4749528"/>
            <a:ext cx="6480720" cy="15597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41BBA3-639E-4F11-8239-4EAA2BF1DBF6}"/>
              </a:ext>
            </a:extLst>
          </p:cNvPr>
          <p:cNvSpPr/>
          <p:nvPr/>
        </p:nvSpPr>
        <p:spPr bwMode="auto">
          <a:xfrm>
            <a:off x="839416" y="332656"/>
            <a:ext cx="6408712" cy="23905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9B5A08-EB90-47FB-B7CD-F8671861D017}"/>
              </a:ext>
            </a:extLst>
          </p:cNvPr>
          <p:cNvSpPr txBox="1"/>
          <p:nvPr/>
        </p:nvSpPr>
        <p:spPr>
          <a:xfrm>
            <a:off x="695048" y="3747462"/>
            <a:ext cx="5832648" cy="222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2013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月，苹果公司发布</a:t>
            </a:r>
            <a:r>
              <a:rPr lang="en-US" altLang="zh-CN" sz="2400" b="0" i="0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iPhone5s</a:t>
            </a:r>
            <a:r>
              <a:rPr lang="zh-CN" altLang="en-US" sz="2400" b="0" i="0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，是全球首款正面按压式指纹识别的手机，该款手机还拥有一个完整的生态系统，引领了指纹识别在手机领域大范围应用的先河。</a:t>
            </a:r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237E9EB-B75C-413D-BC22-3B5217193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7" t="825" r="12993" b="-825"/>
          <a:stretch/>
        </p:blipFill>
        <p:spPr bwMode="auto">
          <a:xfrm>
            <a:off x="8112223" y="3646652"/>
            <a:ext cx="230425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msi-pc\Desktop\地球.png地球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62220" y="0"/>
            <a:ext cx="7990840" cy="68586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99268" y="4417060"/>
            <a:ext cx="359346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gradFill flip="none" rotWithShape="1">
                  <a:gsLst>
                    <a:gs pos="50000">
                      <a:srgbClr val="21C5FF"/>
                    </a:gs>
                    <a:gs pos="0">
                      <a:srgbClr val="01FFFF"/>
                    </a:gs>
                    <a:gs pos="100000">
                      <a:srgbClr val="1672FA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基本原理</a:t>
            </a:r>
            <a:endParaRPr lang="zh-CN" altLang="en-US" sz="5400" b="1" noProof="0" dirty="0">
              <a:ln>
                <a:noFill/>
              </a:ln>
              <a:gradFill flip="none" rotWithShape="1">
                <a:gsLst>
                  <a:gs pos="50000">
                    <a:srgbClr val="21C5FF"/>
                  </a:gs>
                  <a:gs pos="0">
                    <a:srgbClr val="01FFFF"/>
                  </a:gs>
                  <a:gs pos="100000">
                    <a:srgbClr val="1672FA"/>
                  </a:gs>
                </a:gsLst>
                <a:lin ang="27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20" y="430352"/>
            <a:ext cx="3986761" cy="398676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49859" y="1477320"/>
            <a:ext cx="22922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</a:p>
        </p:txBody>
      </p:sp>
    </p:spTree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accel="12500" decel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6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6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4、15、16、17、18、21、24、29、33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568"/>
  <p:tag name="KSO_WM_TEMPLATE_MASTER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heme/theme1.xml><?xml version="1.0" encoding="utf-8"?>
<a:theme xmlns:a="http://schemas.openxmlformats.org/drawingml/2006/main" name="INPAGE">
  <a:themeElements>
    <a:clrScheme name="自定义 2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0CCFF"/>
      </a:accent1>
      <a:accent2>
        <a:srgbClr val="0099FF"/>
      </a:accent2>
      <a:accent3>
        <a:srgbClr val="FF0000"/>
      </a:accent3>
      <a:accent4>
        <a:srgbClr val="CC0000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9">
      <a:dk1>
        <a:srgbClr val="000000"/>
      </a:dk1>
      <a:lt1>
        <a:srgbClr val="FFFFFF"/>
      </a:lt1>
      <a:dk2>
        <a:srgbClr val="122436"/>
      </a:dk2>
      <a:lt2>
        <a:srgbClr val="FFFFFF"/>
      </a:lt2>
      <a:accent1>
        <a:srgbClr val="76DDF5"/>
      </a:accent1>
      <a:accent2>
        <a:srgbClr val="75CBFF"/>
      </a:accent2>
      <a:accent3>
        <a:srgbClr val="89B5FF"/>
      </a:accent3>
      <a:accent4>
        <a:srgbClr val="AD9DFB"/>
      </a:accent4>
      <a:accent5>
        <a:srgbClr val="D687D3"/>
      </a:accent5>
      <a:accent6>
        <a:srgbClr val="F5769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3075</TotalTime>
  <Words>566</Words>
  <Application>Microsoft Office PowerPoint</Application>
  <PresentationFormat>宽屏</PresentationFormat>
  <Paragraphs>105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-apple-system</vt:lpstr>
      <vt:lpstr>Stone Sans</vt:lpstr>
      <vt:lpstr>汉仪旗黑-85S</vt:lpstr>
      <vt:lpstr>华文仿宋</vt:lpstr>
      <vt:lpstr>宋体</vt:lpstr>
      <vt:lpstr>微软雅黑</vt:lpstr>
      <vt:lpstr>Arial</vt:lpstr>
      <vt:lpstr>Arial Black</vt:lpstr>
      <vt:lpstr>Wingdings</vt:lpstr>
      <vt:lpstr>INPAGE</vt:lpstr>
      <vt:lpstr>1_Office 主题​​</vt:lpstr>
      <vt:lpstr>指纹识别</vt:lpstr>
      <vt:lpstr>目 录</vt:lpstr>
      <vt:lpstr>PowerPoint 演示文稿</vt:lpstr>
      <vt:lpstr>简介</vt:lpstr>
      <vt:lpstr>PowerPoint 演示文稿</vt:lpstr>
      <vt:lpstr>PowerPoint 演示文稿</vt:lpstr>
      <vt:lpstr>PowerPoint 演示文稿</vt:lpstr>
      <vt:lpstr>二十世纪九十年代，指纹识别进入民用消费市场，（图为1998年西门子生产的全球首款指纹识别手机）</vt:lpstr>
      <vt:lpstr>PowerPoint 演示文稿</vt:lpstr>
      <vt:lpstr>PowerPoint 演示文稿</vt:lpstr>
      <vt:lpstr>算 法 浅 析</vt:lpstr>
      <vt:lpstr>算法浅析</vt:lpstr>
      <vt:lpstr>特征点匹配</vt:lpstr>
      <vt:lpstr>应 用</vt:lpstr>
      <vt:lpstr>发 展 趋 势</vt:lpstr>
      <vt:lpstr>   Thanks</vt:lpstr>
    </vt:vector>
  </TitlesOfParts>
  <Company>茁力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PPT便利店</dc:title>
  <dc:creator>Shiqing Tian</dc:creator>
  <cp:lastModifiedBy>3398636145@qq.com</cp:lastModifiedBy>
  <cp:revision>243</cp:revision>
  <dcterms:created xsi:type="dcterms:W3CDTF">2015-05-07T17:29:00Z</dcterms:created>
  <dcterms:modified xsi:type="dcterms:W3CDTF">2020-12-20T12:23:34Z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